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Noto Sans Bold" charset="1" panose="020B0802040504020204"/>
      <p:regular r:id="rId23"/>
    </p:embeddedFont>
    <p:embeddedFont>
      <p:font typeface="Noto Sans" charset="1" panose="020B0502040504020204"/>
      <p:regular r:id="rId24"/>
    </p:embeddedFont>
    <p:embeddedFont>
      <p:font typeface="Calibri (MS)" charset="1" panose="020F0502020204030204"/>
      <p:regular r:id="rId26"/>
    </p:embeddedFont>
    <p:embeddedFont>
      <p:font typeface="Noto Sans Italics" charset="1" panose="020B0502040504090204"/>
      <p:regular r:id="rId27"/>
    </p:embeddedFont>
    <p:embeddedFont>
      <p:font typeface="Noto Sans Bold Italics" charset="1" panose="020B0802040504090204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notesMasters/notesMaster1.xml" Type="http://schemas.openxmlformats.org/officeDocument/2006/relationships/notesMaster"/><Relationship Id="rId21" Target="theme/theme2.xml" Type="http://schemas.openxmlformats.org/officeDocument/2006/relationships/theme"/><Relationship Id="rId22" Target="notesSlides/notesSlide1.xml" Type="http://schemas.openxmlformats.org/officeDocument/2006/relationships/notes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notesSlides/notesSlide2.xml" Type="http://schemas.openxmlformats.org/officeDocument/2006/relationships/notesSlide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notesSlides/notesSlide3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4.xml" Type="http://schemas.openxmlformats.org/officeDocument/2006/relationships/notesSlide"/><Relationship Id="rId31" Target="notesSlides/notesSlide5.xml" Type="http://schemas.openxmlformats.org/officeDocument/2006/relationships/notesSlide"/><Relationship Id="rId32" Target="notesSlides/notesSlide6.xml" Type="http://schemas.openxmlformats.org/officeDocument/2006/relationships/notesSlide"/><Relationship Id="rId33" Target="notesSlides/notesSlide7.xml" Type="http://schemas.openxmlformats.org/officeDocument/2006/relationships/notesSlide"/><Relationship Id="rId34" Target="notesSlides/notesSlide8.xml" Type="http://schemas.openxmlformats.org/officeDocument/2006/relationships/notesSlide"/><Relationship Id="rId35" Target="notesSlides/notesSlide9.xml" Type="http://schemas.openxmlformats.org/officeDocument/2006/relationships/notesSlide"/><Relationship Id="rId36" Target="notesSlides/notesSlide10.xml" Type="http://schemas.openxmlformats.org/officeDocument/2006/relationships/notesSlide"/><Relationship Id="rId37" Target="notesSlides/notesSlide11.xml" Type="http://schemas.openxmlformats.org/officeDocument/2006/relationships/notesSlide"/><Relationship Id="rId38" Target="notesSlides/notesSlide12.xml" Type="http://schemas.openxmlformats.org/officeDocument/2006/relationships/notesSlide"/><Relationship Id="rId39" Target="notesSlides/notesSlide13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14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jpe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blipFill>
              <a:blip r:embed="rId3">
                <a:alphaModFix amt="4000"/>
              </a:blip>
              <a:stretch>
                <a:fillRect l="-256818" t="0" r="-256818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blipFill>
              <a:blip r:embed="rId4">
                <a:alphaModFix amt="4000"/>
              </a:blip>
              <a:stretch>
                <a:fillRect l="-440663" t="0" r="-440663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14173" y="1339853"/>
            <a:ext cx="15059663" cy="7653023"/>
            <a:chOff x="0" y="0"/>
            <a:chExt cx="20079551" cy="10204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0079588" cy="10204069"/>
            </a:xfrm>
            <a:custGeom>
              <a:avLst/>
              <a:gdLst/>
              <a:ahLst/>
              <a:cxnLst/>
              <a:rect r="r" b="b" t="t" l="l"/>
              <a:pathLst>
                <a:path h="10204069" w="20079588">
                  <a:moveTo>
                    <a:pt x="0" y="442595"/>
                  </a:moveTo>
                  <a:cubicBezTo>
                    <a:pt x="0" y="198120"/>
                    <a:pt x="198120" y="0"/>
                    <a:pt x="442595" y="0"/>
                  </a:cubicBezTo>
                  <a:lnTo>
                    <a:pt x="19636994" y="0"/>
                  </a:lnTo>
                  <a:cubicBezTo>
                    <a:pt x="19881469" y="0"/>
                    <a:pt x="20079588" y="198120"/>
                    <a:pt x="20079588" y="442595"/>
                  </a:cubicBezTo>
                  <a:lnTo>
                    <a:pt x="20079588" y="9761474"/>
                  </a:lnTo>
                  <a:cubicBezTo>
                    <a:pt x="20079588" y="10005949"/>
                    <a:pt x="19881469" y="10204069"/>
                    <a:pt x="19636994" y="10204069"/>
                  </a:cubicBezTo>
                  <a:lnTo>
                    <a:pt x="442595" y="10204069"/>
                  </a:lnTo>
                  <a:cubicBezTo>
                    <a:pt x="198120" y="10204069"/>
                    <a:pt x="0" y="10005949"/>
                    <a:pt x="0" y="9761474"/>
                  </a:cubicBezTo>
                  <a:close/>
                </a:path>
              </a:pathLst>
            </a:custGeom>
            <a:solidFill>
              <a:srgbClr val="FFFFFF"/>
            </a:solidFill>
            <a:ln w="63500" cap="sq">
              <a:solidFill>
                <a:srgbClr val="151530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45920" y="1371600"/>
            <a:ext cx="14996160" cy="1133856"/>
            <a:chOff x="0" y="0"/>
            <a:chExt cx="19994880" cy="151180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9994880" cy="1511808"/>
            </a:xfrm>
            <a:custGeom>
              <a:avLst/>
              <a:gdLst/>
              <a:ahLst/>
              <a:cxnLst/>
              <a:rect r="r" b="b" t="t" l="l"/>
              <a:pathLst>
                <a:path h="1511808" w="19994880">
                  <a:moveTo>
                    <a:pt x="0" y="438912"/>
                  </a:moveTo>
                  <a:cubicBezTo>
                    <a:pt x="0" y="196469"/>
                    <a:pt x="196469" y="0"/>
                    <a:pt x="438912" y="0"/>
                  </a:cubicBezTo>
                  <a:lnTo>
                    <a:pt x="19555968" y="0"/>
                  </a:lnTo>
                  <a:cubicBezTo>
                    <a:pt x="19798410" y="0"/>
                    <a:pt x="19994880" y="196469"/>
                    <a:pt x="19994880" y="438912"/>
                  </a:cubicBezTo>
                  <a:lnTo>
                    <a:pt x="19994880" y="1072896"/>
                  </a:lnTo>
                  <a:cubicBezTo>
                    <a:pt x="19994880" y="1315339"/>
                    <a:pt x="19798410" y="1511808"/>
                    <a:pt x="19555968" y="1511808"/>
                  </a:cubicBezTo>
                  <a:lnTo>
                    <a:pt x="438912" y="1511808"/>
                  </a:lnTo>
                  <a:cubicBezTo>
                    <a:pt x="196469" y="1511808"/>
                    <a:pt x="0" y="1315339"/>
                    <a:pt x="0" y="1072896"/>
                  </a:cubicBez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645920" y="1975104"/>
            <a:ext cx="14996160" cy="530352"/>
            <a:chOff x="0" y="0"/>
            <a:chExt cx="19994880" cy="70713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9994880" cy="707136"/>
            </a:xfrm>
            <a:custGeom>
              <a:avLst/>
              <a:gdLst/>
              <a:ahLst/>
              <a:cxnLst/>
              <a:rect r="r" b="b" t="t" l="l"/>
              <a:pathLst>
                <a:path h="707136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707136"/>
                  </a:lnTo>
                  <a:lnTo>
                    <a:pt x="0" y="707136"/>
                  </a:ln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2194560" y="1773936"/>
            <a:ext cx="292608" cy="292608"/>
            <a:chOff x="0" y="0"/>
            <a:chExt cx="390144" cy="39014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90144" cy="390144"/>
            </a:xfrm>
            <a:custGeom>
              <a:avLst/>
              <a:gdLst/>
              <a:ahLst/>
              <a:cxnLst/>
              <a:rect r="r" b="b" t="t" l="l"/>
              <a:pathLst>
                <a:path h="390144" w="390144">
                  <a:moveTo>
                    <a:pt x="0" y="0"/>
                  </a:moveTo>
                  <a:lnTo>
                    <a:pt x="390144" y="0"/>
                  </a:lnTo>
                  <a:lnTo>
                    <a:pt x="390144" y="390144"/>
                  </a:lnTo>
                  <a:lnTo>
                    <a:pt x="0" y="390144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670048" y="1773936"/>
            <a:ext cx="292608" cy="292608"/>
            <a:chOff x="0" y="0"/>
            <a:chExt cx="390144" cy="39014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90144" cy="390144"/>
            </a:xfrm>
            <a:custGeom>
              <a:avLst/>
              <a:gdLst/>
              <a:ahLst/>
              <a:cxnLst/>
              <a:rect r="r" b="b" t="t" l="l"/>
              <a:pathLst>
                <a:path h="390144" w="390144">
                  <a:moveTo>
                    <a:pt x="0" y="195072"/>
                  </a:moveTo>
                  <a:cubicBezTo>
                    <a:pt x="0" y="87376"/>
                    <a:pt x="87376" y="0"/>
                    <a:pt x="195072" y="0"/>
                  </a:cubicBezTo>
                  <a:cubicBezTo>
                    <a:pt x="302768" y="0"/>
                    <a:pt x="390144" y="87376"/>
                    <a:pt x="390144" y="195072"/>
                  </a:cubicBezTo>
                  <a:cubicBezTo>
                    <a:pt x="390144" y="302768"/>
                    <a:pt x="302768" y="390144"/>
                    <a:pt x="195072" y="390144"/>
                  </a:cubicBezTo>
                  <a:cubicBezTo>
                    <a:pt x="87376" y="390144"/>
                    <a:pt x="0" y="302768"/>
                    <a:pt x="0" y="195072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3145536" y="1773936"/>
            <a:ext cx="329184" cy="292608"/>
            <a:chOff x="0" y="0"/>
            <a:chExt cx="438912" cy="39014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38912" cy="390144"/>
            </a:xfrm>
            <a:custGeom>
              <a:avLst/>
              <a:gdLst/>
              <a:ahLst/>
              <a:cxnLst/>
              <a:rect r="r" b="b" t="t" l="l"/>
              <a:pathLst>
                <a:path h="390144" w="438912">
                  <a:moveTo>
                    <a:pt x="0" y="390144"/>
                  </a:moveTo>
                  <a:lnTo>
                    <a:pt x="219456" y="0"/>
                  </a:lnTo>
                  <a:lnTo>
                    <a:pt x="438912" y="390144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645920" y="1371600"/>
            <a:ext cx="14996160" cy="1133856"/>
            <a:chOff x="0" y="0"/>
            <a:chExt cx="19994880" cy="151180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9994880" cy="1511808"/>
            </a:xfrm>
            <a:custGeom>
              <a:avLst/>
              <a:gdLst/>
              <a:ahLst/>
              <a:cxnLst/>
              <a:rect r="r" b="b" t="t" l="l"/>
              <a:pathLst>
                <a:path h="1511808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1511808"/>
                  </a:lnTo>
                  <a:lnTo>
                    <a:pt x="0" y="151180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07705" r="0" b="-207705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19994880" cy="15118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40"/>
                </a:lnSpc>
              </a:pPr>
              <a:r>
                <a:rPr lang="en-US" b="true" sz="3200" spc="800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TEMA DA AULA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6232629" y="1638805"/>
            <a:ext cx="50797" cy="306829"/>
            <a:chOff x="0" y="0"/>
            <a:chExt cx="67729" cy="40910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7691" cy="409067"/>
            </a:xfrm>
            <a:custGeom>
              <a:avLst/>
              <a:gdLst/>
              <a:ahLst/>
              <a:cxnLst/>
              <a:rect r="r" b="b" t="t" l="l"/>
              <a:pathLst>
                <a:path h="409067" w="67691">
                  <a:moveTo>
                    <a:pt x="0" y="0"/>
                  </a:moveTo>
                  <a:lnTo>
                    <a:pt x="67691" y="409067"/>
                  </a:lnTo>
                </a:path>
              </a:pathLst>
            </a:custGeom>
            <a:blipFill>
              <a:blip r:embed="rId5">
                <a:alphaModFix amt="0"/>
              </a:blip>
              <a:stretch>
                <a:fillRect l="-725402" t="0" r="-725458" b="-9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3108960" y="3383280"/>
            <a:ext cx="8412480" cy="1920240"/>
            <a:chOff x="0" y="0"/>
            <a:chExt cx="11216640" cy="256032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1216640" cy="2560320"/>
            </a:xfrm>
            <a:custGeom>
              <a:avLst/>
              <a:gdLst/>
              <a:ahLst/>
              <a:cxnLst/>
              <a:rect r="r" b="b" t="t" l="l"/>
              <a:pathLst>
                <a:path h="2560320" w="11216640">
                  <a:moveTo>
                    <a:pt x="0" y="1219200"/>
                  </a:moveTo>
                  <a:cubicBezTo>
                    <a:pt x="0" y="545846"/>
                    <a:pt x="545846" y="0"/>
                    <a:pt x="1219200" y="0"/>
                  </a:cubicBezTo>
                  <a:lnTo>
                    <a:pt x="9997440" y="0"/>
                  </a:lnTo>
                  <a:cubicBezTo>
                    <a:pt x="10670794" y="0"/>
                    <a:pt x="11216640" y="545846"/>
                    <a:pt x="11216640" y="1219200"/>
                  </a:cubicBezTo>
                  <a:lnTo>
                    <a:pt x="11216640" y="1341120"/>
                  </a:lnTo>
                  <a:cubicBezTo>
                    <a:pt x="11216640" y="2014474"/>
                    <a:pt x="10670794" y="2560320"/>
                    <a:pt x="9997440" y="2560320"/>
                  </a:cubicBezTo>
                  <a:lnTo>
                    <a:pt x="1219200" y="2560320"/>
                  </a:lnTo>
                  <a:cubicBezTo>
                    <a:pt x="545846" y="2560320"/>
                    <a:pt x="0" y="2014474"/>
                    <a:pt x="0" y="13411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3108960" y="3383280"/>
            <a:ext cx="8412480" cy="1920240"/>
            <a:chOff x="0" y="0"/>
            <a:chExt cx="11216640" cy="256032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216640" cy="2560320"/>
            </a:xfrm>
            <a:custGeom>
              <a:avLst/>
              <a:gdLst/>
              <a:ahLst/>
              <a:cxnLst/>
              <a:rect r="r" b="b" t="t" l="l"/>
              <a:pathLst>
                <a:path h="2560320" w="11216640">
                  <a:moveTo>
                    <a:pt x="0" y="0"/>
                  </a:moveTo>
                  <a:lnTo>
                    <a:pt x="11216640" y="0"/>
                  </a:lnTo>
                  <a:lnTo>
                    <a:pt x="11216640" y="2560320"/>
                  </a:lnTo>
                  <a:lnTo>
                    <a:pt x="0" y="256032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35363" r="0" b="-35363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11216640" cy="2560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0560"/>
                </a:lnSpc>
              </a:pPr>
              <a:r>
                <a:rPr lang="en-US" sz="88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Bolha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303520" y="5486400"/>
            <a:ext cx="8778240" cy="1920240"/>
            <a:chOff x="0" y="0"/>
            <a:chExt cx="11704320" cy="256032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1704320" cy="2560320"/>
            </a:xfrm>
            <a:custGeom>
              <a:avLst/>
              <a:gdLst/>
              <a:ahLst/>
              <a:cxnLst/>
              <a:rect r="r" b="b" t="t" l="l"/>
              <a:pathLst>
                <a:path h="2560320" w="11704320">
                  <a:moveTo>
                    <a:pt x="0" y="1219200"/>
                  </a:moveTo>
                  <a:cubicBezTo>
                    <a:pt x="0" y="545846"/>
                    <a:pt x="545846" y="0"/>
                    <a:pt x="1219200" y="0"/>
                  </a:cubicBezTo>
                  <a:lnTo>
                    <a:pt x="10485120" y="0"/>
                  </a:lnTo>
                  <a:cubicBezTo>
                    <a:pt x="11158474" y="0"/>
                    <a:pt x="11704320" y="545846"/>
                    <a:pt x="11704320" y="1219200"/>
                  </a:cubicBezTo>
                  <a:lnTo>
                    <a:pt x="11704320" y="1341120"/>
                  </a:lnTo>
                  <a:cubicBezTo>
                    <a:pt x="11704320" y="2014474"/>
                    <a:pt x="11158474" y="2560320"/>
                    <a:pt x="10485120" y="2560320"/>
                  </a:cubicBezTo>
                  <a:lnTo>
                    <a:pt x="1219200" y="2560320"/>
                  </a:lnTo>
                  <a:cubicBezTo>
                    <a:pt x="545846" y="2560320"/>
                    <a:pt x="0" y="2014474"/>
                    <a:pt x="0" y="13411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5303520" y="5486400"/>
            <a:ext cx="8778240" cy="1920240"/>
            <a:chOff x="0" y="0"/>
            <a:chExt cx="11704320" cy="256032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1704320" cy="2560320"/>
            </a:xfrm>
            <a:custGeom>
              <a:avLst/>
              <a:gdLst/>
              <a:ahLst/>
              <a:cxnLst/>
              <a:rect r="r" b="b" t="t" l="l"/>
              <a:pathLst>
                <a:path h="256032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560320"/>
                  </a:lnTo>
                  <a:lnTo>
                    <a:pt x="0" y="256032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39074" r="0" b="-39074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11704320" cy="2560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0560"/>
                </a:lnSpc>
              </a:pPr>
              <a:r>
                <a:rPr lang="en-US" sz="88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Invisível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645920" y="9235440"/>
            <a:ext cx="14996160" cy="640080"/>
            <a:chOff x="0" y="0"/>
            <a:chExt cx="19994880" cy="85344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9994880" cy="853440"/>
            </a:xfrm>
            <a:custGeom>
              <a:avLst/>
              <a:gdLst/>
              <a:ahLst/>
              <a:cxnLst/>
              <a:rect r="r" b="b" t="t" l="l"/>
              <a:pathLst>
                <a:path h="853440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406506" r="0" b="-406506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19994880" cy="8629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1º ano do Ensino Médio  ·  Algoritmos de recomendação e bolhas de filtro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684696" y="9087507"/>
            <a:ext cx="50797" cy="332432"/>
            <a:chOff x="0" y="0"/>
            <a:chExt cx="67729" cy="44324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5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8" id="48"/>
          <p:cNvSpPr/>
          <p:nvPr/>
        </p:nvSpPr>
        <p:spPr>
          <a:xfrm flipH="false" flipV="false" rot="0">
            <a:off x="-2471302" y="-235976"/>
            <a:ext cx="7591806" cy="8229600"/>
          </a:xfrm>
          <a:custGeom>
            <a:avLst/>
            <a:gdLst/>
            <a:ahLst/>
            <a:cxnLst/>
            <a:rect r="r" b="b" t="t" l="l"/>
            <a:pathLst>
              <a:path h="8229600" w="7591806">
                <a:moveTo>
                  <a:pt x="0" y="0"/>
                </a:moveTo>
                <a:lnTo>
                  <a:pt x="7591806" y="0"/>
                </a:lnTo>
                <a:lnTo>
                  <a:pt x="75918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1841221" y="2108606"/>
            <a:ext cx="9445739" cy="8229600"/>
          </a:xfrm>
          <a:custGeom>
            <a:avLst/>
            <a:gdLst/>
            <a:ahLst/>
            <a:cxnLst/>
            <a:rect r="r" b="b" t="t" l="l"/>
            <a:pathLst>
              <a:path h="8229600" w="9445739">
                <a:moveTo>
                  <a:pt x="0" y="0"/>
                </a:moveTo>
                <a:lnTo>
                  <a:pt x="9445739" y="0"/>
                </a:lnTo>
                <a:lnTo>
                  <a:pt x="944573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3787138" y="5214457"/>
            <a:ext cx="3292241" cy="2271646"/>
          </a:xfrm>
          <a:custGeom>
            <a:avLst/>
            <a:gdLst/>
            <a:ahLst/>
            <a:cxnLst/>
            <a:rect r="r" b="b" t="t" l="l"/>
            <a:pathLst>
              <a:path h="2271646" w="3292241">
                <a:moveTo>
                  <a:pt x="0" y="0"/>
                </a:moveTo>
                <a:lnTo>
                  <a:pt x="3292241" y="0"/>
                </a:lnTo>
                <a:lnTo>
                  <a:pt x="3292241" y="2271647"/>
                </a:lnTo>
                <a:lnTo>
                  <a:pt x="0" y="22716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14400" y="822960"/>
            <a:ext cx="351130" cy="351130"/>
            <a:chOff x="0" y="0"/>
            <a:chExt cx="468173" cy="46817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0"/>
                  </a:moveTo>
                  <a:lnTo>
                    <a:pt x="468122" y="0"/>
                  </a:lnTo>
                  <a:lnTo>
                    <a:pt x="468122" y="468122"/>
                  </a:lnTo>
                  <a:lnTo>
                    <a:pt x="0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84986" y="822960"/>
            <a:ext cx="351130" cy="351130"/>
            <a:chOff x="0" y="0"/>
            <a:chExt cx="468173" cy="4681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234061"/>
                  </a:moveTo>
                  <a:cubicBezTo>
                    <a:pt x="0" y="104775"/>
                    <a:pt x="104775" y="0"/>
                    <a:pt x="234061" y="0"/>
                  </a:cubicBezTo>
                  <a:cubicBezTo>
                    <a:pt x="363347" y="0"/>
                    <a:pt x="468122" y="104775"/>
                    <a:pt x="468122" y="234061"/>
                  </a:cubicBezTo>
                  <a:cubicBezTo>
                    <a:pt x="468122" y="363347"/>
                    <a:pt x="363347" y="468122"/>
                    <a:pt x="234061" y="468122"/>
                  </a:cubicBezTo>
                  <a:cubicBezTo>
                    <a:pt x="104775" y="468122"/>
                    <a:pt x="0" y="363347"/>
                    <a:pt x="0" y="234061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055571" y="822960"/>
            <a:ext cx="395021" cy="351130"/>
            <a:chOff x="0" y="0"/>
            <a:chExt cx="526694" cy="46817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26669" cy="468122"/>
            </a:xfrm>
            <a:custGeom>
              <a:avLst/>
              <a:gdLst/>
              <a:ahLst/>
              <a:cxnLst/>
              <a:rect r="r" b="b" t="t" l="l"/>
              <a:pathLst>
                <a:path h="468122" w="526669">
                  <a:moveTo>
                    <a:pt x="0" y="468122"/>
                  </a:moveTo>
                  <a:lnTo>
                    <a:pt x="263398" y="0"/>
                  </a:lnTo>
                  <a:lnTo>
                    <a:pt x="526669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6909285" y="907285"/>
            <a:ext cx="493366" cy="372666"/>
            <a:chOff x="0" y="0"/>
            <a:chExt cx="657822" cy="4968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87757" y="248412"/>
              <a:ext cx="482346" cy="248412"/>
            </a:xfrm>
            <a:custGeom>
              <a:avLst/>
              <a:gdLst/>
              <a:ahLst/>
              <a:cxnLst/>
              <a:rect r="r" b="b" t="t" l="l"/>
              <a:pathLst>
                <a:path h="248412" w="482346">
                  <a:moveTo>
                    <a:pt x="482346" y="168910"/>
                  </a:moveTo>
                  <a:cubicBezTo>
                    <a:pt x="420116" y="219583"/>
                    <a:pt x="332740" y="248412"/>
                    <a:pt x="241173" y="248412"/>
                  </a:cubicBezTo>
                  <a:cubicBezTo>
                    <a:pt x="149606" y="248412"/>
                    <a:pt x="62230" y="219710"/>
                    <a:pt x="0" y="168910"/>
                  </a:cubicBezTo>
                  <a:lnTo>
                    <a:pt x="241173" y="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82175" t="-99999" r="-82167" b="-25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87757" y="417322"/>
              <a:ext cx="482346" cy="79502"/>
            </a:xfrm>
            <a:custGeom>
              <a:avLst/>
              <a:gdLst/>
              <a:ahLst/>
              <a:cxnLst/>
              <a:rect r="r" b="b" t="t" l="l"/>
              <a:pathLst>
                <a:path h="79502" w="482346">
                  <a:moveTo>
                    <a:pt x="482346" y="0"/>
                  </a:moveTo>
                  <a:cubicBezTo>
                    <a:pt x="420116" y="50673"/>
                    <a:pt x="332740" y="79502"/>
                    <a:pt x="241173" y="79502"/>
                  </a:cubicBezTo>
                  <a:cubicBezTo>
                    <a:pt x="149606" y="79502"/>
                    <a:pt x="62230" y="50800"/>
                    <a:pt x="0" y="0"/>
                  </a:cubicBezTo>
                </a:path>
              </a:pathLst>
            </a:custGeom>
            <a:blipFill>
              <a:blip r:embed="rId3">
                <a:alphaModFix amt="0"/>
              </a:blip>
              <a:stretch>
                <a:fillRect l="-82175" t="-524919" r="-82167" b="-79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7593256" y="766467"/>
            <a:ext cx="50797" cy="332432"/>
            <a:chOff x="0" y="0"/>
            <a:chExt cx="67729" cy="44324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14400" y="2743200"/>
            <a:ext cx="16459200" cy="1828800"/>
            <a:chOff x="0" y="0"/>
            <a:chExt cx="21945600" cy="24384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1945600" cy="2438400"/>
            </a:xfrm>
            <a:custGeom>
              <a:avLst/>
              <a:gdLst/>
              <a:ahLst/>
              <a:cxnLst/>
              <a:rect r="r" b="b" t="t" l="l"/>
              <a:pathLst>
                <a:path h="243840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5365" r="0" b="-125365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0"/>
              <a:ext cx="21945600" cy="24384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2960"/>
                </a:lnSpc>
              </a:pPr>
              <a:r>
                <a:rPr lang="en-US" b="true" sz="10800" spc="600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MÃO NA MASSA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2743200" y="5212080"/>
            <a:ext cx="12801600" cy="3108960"/>
            <a:chOff x="0" y="0"/>
            <a:chExt cx="17068800" cy="414528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7068800" cy="4145280"/>
            </a:xfrm>
            <a:custGeom>
              <a:avLst/>
              <a:gdLst/>
              <a:ahLst/>
              <a:cxnLst/>
              <a:rect r="r" b="b" t="t" l="l"/>
              <a:pathLst>
                <a:path h="4145280" w="17068800">
                  <a:moveTo>
                    <a:pt x="0" y="487680"/>
                  </a:moveTo>
                  <a:cubicBezTo>
                    <a:pt x="0" y="218313"/>
                    <a:pt x="218313" y="0"/>
                    <a:pt x="487680" y="0"/>
                  </a:cubicBezTo>
                  <a:lnTo>
                    <a:pt x="16581120" y="0"/>
                  </a:lnTo>
                  <a:cubicBezTo>
                    <a:pt x="16850486" y="0"/>
                    <a:pt x="17068800" y="218313"/>
                    <a:pt x="17068800" y="487680"/>
                  </a:cubicBezTo>
                  <a:lnTo>
                    <a:pt x="17068800" y="3657600"/>
                  </a:lnTo>
                  <a:cubicBezTo>
                    <a:pt x="17068800" y="3926967"/>
                    <a:pt x="16850486" y="4145280"/>
                    <a:pt x="16581120" y="4145280"/>
                  </a:cubicBezTo>
                  <a:lnTo>
                    <a:pt x="487680" y="4145280"/>
                  </a:lnTo>
                  <a:cubicBezTo>
                    <a:pt x="218313" y="4145280"/>
                    <a:pt x="0" y="3926967"/>
                    <a:pt x="0" y="36576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3291840" y="5212080"/>
            <a:ext cx="11704320" cy="3108960"/>
            <a:chOff x="0" y="0"/>
            <a:chExt cx="15605760" cy="414528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5605761" cy="4145280"/>
            </a:xfrm>
            <a:custGeom>
              <a:avLst/>
              <a:gdLst/>
              <a:ahLst/>
              <a:cxnLst/>
              <a:rect r="r" b="b" t="t" l="l"/>
              <a:pathLst>
                <a:path h="4145280" w="15605761">
                  <a:moveTo>
                    <a:pt x="0" y="0"/>
                  </a:moveTo>
                  <a:lnTo>
                    <a:pt x="15605761" y="0"/>
                  </a:lnTo>
                  <a:lnTo>
                    <a:pt x="15605761" y="4145280"/>
                  </a:lnTo>
                  <a:lnTo>
                    <a:pt x="0" y="4145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355" r="0" b="-23355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152400"/>
              <a:ext cx="15605760" cy="39928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200"/>
                </a:lnSpc>
              </a:pPr>
              <a:r>
                <a:rPr lang="en-US" sz="48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⚙️ Engenheiros por um Dia</a:t>
              </a:r>
            </a:p>
            <a:p>
              <a:pPr algn="ctr">
                <a:lnSpc>
                  <a:spcPts val="4200"/>
                </a:lnSpc>
              </a:pPr>
            </a:p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Sua equipe foi contratada para redesenhar o algoritmo do Fluxo, um novo app de vídeos — defendendo os interesses do personagem sorteado.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14400" y="8869680"/>
            <a:ext cx="16459200" cy="731520"/>
            <a:chOff x="0" y="0"/>
            <a:chExt cx="21945600" cy="97536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945600" cy="975360"/>
            </a:xfrm>
            <a:custGeom>
              <a:avLst/>
              <a:gdLst/>
              <a:ahLst/>
              <a:cxnLst/>
              <a:rect r="r" b="b" t="t" l="l"/>
              <a:pathLst>
                <a:path h="9753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8413" r="0" b="-388413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219456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sz="2799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Grupos de 4 · cartas de personagem + ficha do projeto · 20 minutos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4754880" cy="768096"/>
            <a:chOff x="0" y="0"/>
            <a:chExt cx="63398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398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63398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5827776" y="0"/>
                  </a:lnTo>
                  <a:cubicBezTo>
                    <a:pt x="6110605" y="0"/>
                    <a:pt x="6339840" y="229235"/>
                    <a:pt x="6339840" y="512064"/>
                  </a:cubicBezTo>
                  <a:cubicBezTo>
                    <a:pt x="6339840" y="794893"/>
                    <a:pt x="6110605" y="1024128"/>
                    <a:pt x="58277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4754880" cy="768096"/>
            <a:chOff x="0" y="0"/>
            <a:chExt cx="63398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398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6339840">
                  <a:moveTo>
                    <a:pt x="0" y="0"/>
                  </a:moveTo>
                  <a:lnTo>
                    <a:pt x="6339840" y="0"/>
                  </a:lnTo>
                  <a:lnTo>
                    <a:pt x="63398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0621" r="0" b="-7062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63398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MÃO NA MASSA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1737360"/>
            <a:ext cx="16459200" cy="1005840"/>
            <a:chOff x="0" y="0"/>
            <a:chExt cx="21945600" cy="13411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8846" r="0" b="-268846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21945600" cy="13411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40"/>
                </a:lnSpc>
              </a:pPr>
              <a:r>
                <a:rPr lang="en-US" sz="52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Os 4 personagens do cabo de guerra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05840" y="3017520"/>
            <a:ext cx="8046720" cy="2651760"/>
            <a:chOff x="0" y="0"/>
            <a:chExt cx="10728960" cy="35356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728960" cy="3535680"/>
            </a:xfrm>
            <a:custGeom>
              <a:avLst/>
              <a:gdLst/>
              <a:ahLst/>
              <a:cxnLst/>
              <a:rect r="r" b="b" t="t" l="l"/>
              <a:pathLst>
                <a:path h="353568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169920"/>
                  </a:lnTo>
                  <a:cubicBezTo>
                    <a:pt x="10728960" y="3371977"/>
                    <a:pt x="10565257" y="3535680"/>
                    <a:pt x="10363200" y="3535680"/>
                  </a:cubicBezTo>
                  <a:lnTo>
                    <a:pt x="365760" y="3535680"/>
                  </a:lnTo>
                  <a:cubicBezTo>
                    <a:pt x="163703" y="3535680"/>
                    <a:pt x="0" y="3371977"/>
                    <a:pt x="0" y="31699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80160" y="3749040"/>
            <a:ext cx="1188720" cy="1188720"/>
            <a:chOff x="0" y="0"/>
            <a:chExt cx="1584960" cy="158496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792480"/>
                  </a:moveTo>
                  <a:cubicBezTo>
                    <a:pt x="0" y="354838"/>
                    <a:pt x="354838" y="0"/>
                    <a:pt x="792480" y="0"/>
                  </a:cubicBezTo>
                  <a:cubicBezTo>
                    <a:pt x="1230122" y="0"/>
                    <a:pt x="1584960" y="354838"/>
                    <a:pt x="1584960" y="792480"/>
                  </a:cubicBezTo>
                  <a:cubicBezTo>
                    <a:pt x="1584960" y="1230122"/>
                    <a:pt x="1230122" y="1584960"/>
                    <a:pt x="792480" y="1584960"/>
                  </a:cubicBezTo>
                  <a:cubicBezTo>
                    <a:pt x="354838" y="1584960"/>
                    <a:pt x="0" y="1230122"/>
                    <a:pt x="0" y="792480"/>
                  </a:cubicBezTo>
                  <a:close/>
                </a:path>
              </a:pathLst>
            </a:custGeom>
            <a:solidFill>
              <a:srgbClr val="1EC8CC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80160" y="3749040"/>
            <a:ext cx="1188720" cy="1188720"/>
            <a:chOff x="0" y="0"/>
            <a:chExt cx="1584960" cy="15849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0"/>
                  </a:moveTo>
                  <a:lnTo>
                    <a:pt x="1584960" y="0"/>
                  </a:lnTo>
                  <a:lnTo>
                    <a:pt x="158496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76200"/>
              <a:ext cx="1584960" cy="16611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🧑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743200" y="3163824"/>
            <a:ext cx="6126480" cy="2377440"/>
            <a:chOff x="0" y="0"/>
            <a:chExt cx="8168640" cy="316992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68640" cy="3169920"/>
            </a:xfrm>
            <a:custGeom>
              <a:avLst/>
              <a:gdLst/>
              <a:ahLst/>
              <a:cxnLst/>
              <a:rect r="r" b="b" t="t" l="l"/>
              <a:pathLst>
                <a:path h="3169920" w="8168640">
                  <a:moveTo>
                    <a:pt x="0" y="0"/>
                  </a:moveTo>
                  <a:lnTo>
                    <a:pt x="8168640" y="0"/>
                  </a:lnTo>
                  <a:lnTo>
                    <a:pt x="8168640" y="3169920"/>
                  </a:lnTo>
                  <a:lnTo>
                    <a:pt x="0" y="3169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" r="0" b="-211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28575"/>
              <a:ext cx="8168640" cy="31413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7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Usuário Adolescente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2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quer se divertir e descobrir coisas novas — mas também dormir bem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509760" y="3017520"/>
            <a:ext cx="8046720" cy="2651760"/>
            <a:chOff x="0" y="0"/>
            <a:chExt cx="10728960" cy="353568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728960" cy="3535680"/>
            </a:xfrm>
            <a:custGeom>
              <a:avLst/>
              <a:gdLst/>
              <a:ahLst/>
              <a:cxnLst/>
              <a:rect r="r" b="b" t="t" l="l"/>
              <a:pathLst>
                <a:path h="353568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169920"/>
                  </a:lnTo>
                  <a:cubicBezTo>
                    <a:pt x="10728960" y="3371977"/>
                    <a:pt x="10565257" y="3535680"/>
                    <a:pt x="10363200" y="3535680"/>
                  </a:cubicBezTo>
                  <a:lnTo>
                    <a:pt x="365760" y="3535680"/>
                  </a:lnTo>
                  <a:cubicBezTo>
                    <a:pt x="163703" y="3535680"/>
                    <a:pt x="0" y="3371977"/>
                    <a:pt x="0" y="31699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9784080" y="3749040"/>
            <a:ext cx="1188720" cy="1188720"/>
            <a:chOff x="0" y="0"/>
            <a:chExt cx="1584960" cy="158496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792480"/>
                  </a:moveTo>
                  <a:cubicBezTo>
                    <a:pt x="0" y="354838"/>
                    <a:pt x="354838" y="0"/>
                    <a:pt x="792480" y="0"/>
                  </a:cubicBezTo>
                  <a:cubicBezTo>
                    <a:pt x="1230122" y="0"/>
                    <a:pt x="1584960" y="354838"/>
                    <a:pt x="1584960" y="792480"/>
                  </a:cubicBezTo>
                  <a:cubicBezTo>
                    <a:pt x="1584960" y="1230122"/>
                    <a:pt x="1230122" y="1584960"/>
                    <a:pt x="792480" y="1584960"/>
                  </a:cubicBezTo>
                  <a:cubicBezTo>
                    <a:pt x="354838" y="1584960"/>
                    <a:pt x="0" y="1230122"/>
                    <a:pt x="0" y="792480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9784080" y="3749040"/>
            <a:ext cx="1188720" cy="1188720"/>
            <a:chOff x="0" y="0"/>
            <a:chExt cx="1584960" cy="158496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0"/>
                  </a:moveTo>
                  <a:lnTo>
                    <a:pt x="1584960" y="0"/>
                  </a:lnTo>
                  <a:lnTo>
                    <a:pt x="158496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76200"/>
              <a:ext cx="1584960" cy="16611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💼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1247120" y="3163824"/>
            <a:ext cx="6126480" cy="2377440"/>
            <a:chOff x="0" y="0"/>
            <a:chExt cx="8168640" cy="31699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68640" cy="3169920"/>
            </a:xfrm>
            <a:custGeom>
              <a:avLst/>
              <a:gdLst/>
              <a:ahLst/>
              <a:cxnLst/>
              <a:rect r="r" b="b" t="t" l="l"/>
              <a:pathLst>
                <a:path h="3169920" w="8168640">
                  <a:moveTo>
                    <a:pt x="0" y="0"/>
                  </a:moveTo>
                  <a:lnTo>
                    <a:pt x="8168640" y="0"/>
                  </a:lnTo>
                  <a:lnTo>
                    <a:pt x="8168640" y="3169920"/>
                  </a:lnTo>
                  <a:lnTo>
                    <a:pt x="0" y="3169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" r="0" b="-211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28575"/>
              <a:ext cx="8168640" cy="31413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7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Anunciante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2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paga as contas do app e quer atenção máxima nos seus anúncios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05840" y="5980176"/>
            <a:ext cx="8046720" cy="2651760"/>
            <a:chOff x="0" y="0"/>
            <a:chExt cx="10728960" cy="353568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728960" cy="3535680"/>
            </a:xfrm>
            <a:custGeom>
              <a:avLst/>
              <a:gdLst/>
              <a:ahLst/>
              <a:cxnLst/>
              <a:rect r="r" b="b" t="t" l="l"/>
              <a:pathLst>
                <a:path h="353568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169920"/>
                  </a:lnTo>
                  <a:cubicBezTo>
                    <a:pt x="10728960" y="3371977"/>
                    <a:pt x="10565257" y="3535680"/>
                    <a:pt x="10363200" y="3535680"/>
                  </a:cubicBezTo>
                  <a:lnTo>
                    <a:pt x="365760" y="3535680"/>
                  </a:lnTo>
                  <a:cubicBezTo>
                    <a:pt x="163703" y="3535680"/>
                    <a:pt x="0" y="3371977"/>
                    <a:pt x="0" y="31699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280160" y="6711696"/>
            <a:ext cx="1188720" cy="1188720"/>
            <a:chOff x="0" y="0"/>
            <a:chExt cx="1584960" cy="158496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792480"/>
                  </a:moveTo>
                  <a:cubicBezTo>
                    <a:pt x="0" y="354838"/>
                    <a:pt x="354838" y="0"/>
                    <a:pt x="792480" y="0"/>
                  </a:cubicBezTo>
                  <a:cubicBezTo>
                    <a:pt x="1230122" y="0"/>
                    <a:pt x="1584960" y="354838"/>
                    <a:pt x="1584960" y="792480"/>
                  </a:cubicBezTo>
                  <a:cubicBezTo>
                    <a:pt x="1584960" y="1230122"/>
                    <a:pt x="1230122" y="1584960"/>
                    <a:pt x="792480" y="1584960"/>
                  </a:cubicBezTo>
                  <a:cubicBezTo>
                    <a:pt x="354838" y="1584960"/>
                    <a:pt x="0" y="1230122"/>
                    <a:pt x="0" y="792480"/>
                  </a:cubicBez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280160" y="6711696"/>
            <a:ext cx="1188720" cy="1188720"/>
            <a:chOff x="0" y="0"/>
            <a:chExt cx="1584960" cy="158496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0"/>
                  </a:moveTo>
                  <a:lnTo>
                    <a:pt x="1584960" y="0"/>
                  </a:lnTo>
                  <a:lnTo>
                    <a:pt x="158496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76200"/>
              <a:ext cx="1584960" cy="16611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👩‍💻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2743200" y="6126480"/>
            <a:ext cx="6126480" cy="2377440"/>
            <a:chOff x="0" y="0"/>
            <a:chExt cx="8168640" cy="316992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68640" cy="3169920"/>
            </a:xfrm>
            <a:custGeom>
              <a:avLst/>
              <a:gdLst/>
              <a:ahLst/>
              <a:cxnLst/>
              <a:rect r="r" b="b" t="t" l="l"/>
              <a:pathLst>
                <a:path h="3169920" w="8168640">
                  <a:moveTo>
                    <a:pt x="0" y="0"/>
                  </a:moveTo>
                  <a:lnTo>
                    <a:pt x="8168640" y="0"/>
                  </a:lnTo>
                  <a:lnTo>
                    <a:pt x="8168640" y="3169920"/>
                  </a:lnTo>
                  <a:lnTo>
                    <a:pt x="0" y="3169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" r="0" b="-211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28575"/>
              <a:ext cx="8168640" cy="31413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7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Dona da Plataforma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2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quer lucro e crescimento; sem receita, o app fecha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509760" y="5980176"/>
            <a:ext cx="8046720" cy="2651760"/>
            <a:chOff x="0" y="0"/>
            <a:chExt cx="10728960" cy="353568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0728960" cy="3535680"/>
            </a:xfrm>
            <a:custGeom>
              <a:avLst/>
              <a:gdLst/>
              <a:ahLst/>
              <a:cxnLst/>
              <a:rect r="r" b="b" t="t" l="l"/>
              <a:pathLst>
                <a:path h="353568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169920"/>
                  </a:lnTo>
                  <a:cubicBezTo>
                    <a:pt x="10728960" y="3371977"/>
                    <a:pt x="10565257" y="3535680"/>
                    <a:pt x="10363200" y="3535680"/>
                  </a:cubicBezTo>
                  <a:lnTo>
                    <a:pt x="365760" y="3535680"/>
                  </a:lnTo>
                  <a:cubicBezTo>
                    <a:pt x="163703" y="3535680"/>
                    <a:pt x="0" y="3371977"/>
                    <a:pt x="0" y="31699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9784080" y="6711696"/>
            <a:ext cx="1188720" cy="1188720"/>
            <a:chOff x="0" y="0"/>
            <a:chExt cx="1584960" cy="158496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792480"/>
                  </a:moveTo>
                  <a:cubicBezTo>
                    <a:pt x="0" y="354838"/>
                    <a:pt x="354838" y="0"/>
                    <a:pt x="792480" y="0"/>
                  </a:cubicBezTo>
                  <a:cubicBezTo>
                    <a:pt x="1230122" y="0"/>
                    <a:pt x="1584960" y="354838"/>
                    <a:pt x="1584960" y="792480"/>
                  </a:cubicBezTo>
                  <a:cubicBezTo>
                    <a:pt x="1584960" y="1230122"/>
                    <a:pt x="1230122" y="1584960"/>
                    <a:pt x="792480" y="1584960"/>
                  </a:cubicBezTo>
                  <a:cubicBezTo>
                    <a:pt x="354838" y="1584960"/>
                    <a:pt x="0" y="1230122"/>
                    <a:pt x="0" y="792480"/>
                  </a:cubicBezTo>
                  <a:close/>
                </a:path>
              </a:pathLst>
            </a:custGeom>
            <a:solidFill>
              <a:srgbClr val="E8403A"/>
            </a:solid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9784080" y="6711696"/>
            <a:ext cx="1188720" cy="1188720"/>
            <a:chOff x="0" y="0"/>
            <a:chExt cx="1584960" cy="158496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584960" cy="1584960"/>
            </a:xfrm>
            <a:custGeom>
              <a:avLst/>
              <a:gdLst/>
              <a:ahLst/>
              <a:cxnLst/>
              <a:rect r="r" b="b" t="t" l="l"/>
              <a:pathLst>
                <a:path h="1584960" w="1584960">
                  <a:moveTo>
                    <a:pt x="0" y="0"/>
                  </a:moveTo>
                  <a:lnTo>
                    <a:pt x="1584960" y="0"/>
                  </a:lnTo>
                  <a:lnTo>
                    <a:pt x="1584960" y="1584960"/>
                  </a:lnTo>
                  <a:lnTo>
                    <a:pt x="0" y="15849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76200"/>
              <a:ext cx="1584960" cy="16611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🌎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1247120" y="6126480"/>
            <a:ext cx="6126480" cy="2377440"/>
            <a:chOff x="0" y="0"/>
            <a:chExt cx="8168640" cy="31699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68640" cy="3169920"/>
            </a:xfrm>
            <a:custGeom>
              <a:avLst/>
              <a:gdLst/>
              <a:ahLst/>
              <a:cxnLst/>
              <a:rect r="r" b="b" t="t" l="l"/>
              <a:pathLst>
                <a:path h="3169920" w="8168640">
                  <a:moveTo>
                    <a:pt x="0" y="0"/>
                  </a:moveTo>
                  <a:lnTo>
                    <a:pt x="8168640" y="0"/>
                  </a:lnTo>
                  <a:lnTo>
                    <a:pt x="8168640" y="3169920"/>
                  </a:lnTo>
                  <a:lnTo>
                    <a:pt x="0" y="3169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" r="0" b="-211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28575"/>
              <a:ext cx="8168640" cy="31413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7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Sociedade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2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quer informação de qualidade, saúde mental e menos polarização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914400" y="9052560"/>
            <a:ext cx="16459200" cy="731520"/>
            <a:chOff x="0" y="0"/>
            <a:chExt cx="21945600" cy="97536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1945600" cy="975360"/>
            </a:xfrm>
            <a:custGeom>
              <a:avLst/>
              <a:gdLst/>
              <a:ahLst/>
              <a:cxnLst/>
              <a:rect r="r" b="b" t="t" l="l"/>
              <a:pathLst>
                <a:path h="9753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8413" r="0" b="-388413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9525"/>
              <a:ext cx="21945600" cy="98488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Na ficha: 3 regras do algoritmo · o que ele NUNCA deve fazer · uma métrica de sucesso que não seja tempo de tela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11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4754880" cy="768096"/>
            <a:chOff x="0" y="0"/>
            <a:chExt cx="63398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398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63398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5827776" y="0"/>
                  </a:lnTo>
                  <a:cubicBezTo>
                    <a:pt x="6110605" y="0"/>
                    <a:pt x="6339840" y="229235"/>
                    <a:pt x="6339840" y="512064"/>
                  </a:cubicBezTo>
                  <a:cubicBezTo>
                    <a:pt x="6339840" y="794893"/>
                    <a:pt x="6110605" y="1024128"/>
                    <a:pt x="58277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4754880" cy="768096"/>
            <a:chOff x="0" y="0"/>
            <a:chExt cx="63398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398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6339840">
                  <a:moveTo>
                    <a:pt x="0" y="0"/>
                  </a:moveTo>
                  <a:lnTo>
                    <a:pt x="6339840" y="0"/>
                  </a:lnTo>
                  <a:lnTo>
                    <a:pt x="63398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0621" r="0" b="-7062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63398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MÃO NA MASSA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1828800"/>
            <a:ext cx="16459200" cy="1097280"/>
            <a:chOff x="0" y="0"/>
            <a:chExt cx="21945600" cy="14630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21945600" cy="1472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719"/>
                </a:lnSpc>
              </a:pPr>
              <a:r>
                <a:rPr lang="en-US" sz="55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Apresentação e embate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3200400"/>
            <a:ext cx="16459200" cy="914400"/>
            <a:chOff x="0" y="0"/>
            <a:chExt cx="21945600" cy="12192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9456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0730" r="0" b="-30073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21945600" cy="1219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Cada grupo apresenta em </a:t>
              </a:r>
              <a:r>
                <a:rPr lang="en-US" sz="34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2 minutos</a:t>
              </a:r>
              <a:r>
                <a:rPr lang="en-US" sz="34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 o seu algoritmo. Depois, o embate: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05840" y="4480560"/>
            <a:ext cx="621792" cy="621792"/>
            <a:chOff x="0" y="0"/>
            <a:chExt cx="829056" cy="8290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29056" cy="829056"/>
            </a:xfrm>
            <a:custGeom>
              <a:avLst/>
              <a:gdLst/>
              <a:ahLst/>
              <a:cxnLst/>
              <a:rect r="r" b="b" t="t" l="l"/>
              <a:pathLst>
                <a:path h="829056" w="829056">
                  <a:moveTo>
                    <a:pt x="0" y="414528"/>
                  </a:moveTo>
                  <a:cubicBezTo>
                    <a:pt x="0" y="185547"/>
                    <a:pt x="185547" y="0"/>
                    <a:pt x="414528" y="0"/>
                  </a:cubicBezTo>
                  <a:cubicBezTo>
                    <a:pt x="643509" y="0"/>
                    <a:pt x="829056" y="185547"/>
                    <a:pt x="829056" y="414528"/>
                  </a:cubicBezTo>
                  <a:cubicBezTo>
                    <a:pt x="829056" y="643509"/>
                    <a:pt x="643509" y="829056"/>
                    <a:pt x="414528" y="829056"/>
                  </a:cubicBezTo>
                  <a:cubicBezTo>
                    <a:pt x="185547" y="829056"/>
                    <a:pt x="0" y="643509"/>
                    <a:pt x="0" y="414528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005840" y="4480560"/>
            <a:ext cx="621792" cy="621792"/>
            <a:chOff x="0" y="0"/>
            <a:chExt cx="829056" cy="82905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29056" cy="829056"/>
            </a:xfrm>
            <a:custGeom>
              <a:avLst/>
              <a:gdLst/>
              <a:ahLst/>
              <a:cxnLst/>
              <a:rect r="r" b="b" t="t" l="l"/>
              <a:pathLst>
                <a:path h="829056" w="829056">
                  <a:moveTo>
                    <a:pt x="0" y="0"/>
                  </a:moveTo>
                  <a:lnTo>
                    <a:pt x="829056" y="0"/>
                  </a:lnTo>
                  <a:lnTo>
                    <a:pt x="829056" y="829056"/>
                  </a:lnTo>
                  <a:lnTo>
                    <a:pt x="0" y="8290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"/>
              <a:ext cx="829056" cy="8385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1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920240" y="4389120"/>
            <a:ext cx="15544800" cy="1005840"/>
            <a:chOff x="0" y="0"/>
            <a:chExt cx="20726400" cy="134112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072640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0726400">
                  <a:moveTo>
                    <a:pt x="0" y="0"/>
                  </a:moveTo>
                  <a:lnTo>
                    <a:pt x="20726400" y="0"/>
                  </a:lnTo>
                  <a:lnTo>
                    <a:pt x="2072640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1132" r="0" b="-251132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20726400" cy="13411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719"/>
                </a:lnSpc>
              </a:pPr>
              <a:r>
                <a:rPr lang="en-US" sz="3099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Onde os interesses dos quatro personagens entram em conflito?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05840" y="5614416"/>
            <a:ext cx="621792" cy="621792"/>
            <a:chOff x="0" y="0"/>
            <a:chExt cx="829056" cy="82905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29056" cy="829056"/>
            </a:xfrm>
            <a:custGeom>
              <a:avLst/>
              <a:gdLst/>
              <a:ahLst/>
              <a:cxnLst/>
              <a:rect r="r" b="b" t="t" l="l"/>
              <a:pathLst>
                <a:path h="829056" w="829056">
                  <a:moveTo>
                    <a:pt x="0" y="414528"/>
                  </a:moveTo>
                  <a:cubicBezTo>
                    <a:pt x="0" y="185547"/>
                    <a:pt x="185547" y="0"/>
                    <a:pt x="414528" y="0"/>
                  </a:cubicBezTo>
                  <a:cubicBezTo>
                    <a:pt x="643509" y="0"/>
                    <a:pt x="829056" y="185547"/>
                    <a:pt x="829056" y="414528"/>
                  </a:cubicBezTo>
                  <a:cubicBezTo>
                    <a:pt x="829056" y="643509"/>
                    <a:pt x="643509" y="829056"/>
                    <a:pt x="414528" y="829056"/>
                  </a:cubicBezTo>
                  <a:cubicBezTo>
                    <a:pt x="185547" y="829056"/>
                    <a:pt x="0" y="643509"/>
                    <a:pt x="0" y="414528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005840" y="5614416"/>
            <a:ext cx="621792" cy="621792"/>
            <a:chOff x="0" y="0"/>
            <a:chExt cx="829056" cy="829056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29056" cy="829056"/>
            </a:xfrm>
            <a:custGeom>
              <a:avLst/>
              <a:gdLst/>
              <a:ahLst/>
              <a:cxnLst/>
              <a:rect r="r" b="b" t="t" l="l"/>
              <a:pathLst>
                <a:path h="829056" w="829056">
                  <a:moveTo>
                    <a:pt x="0" y="0"/>
                  </a:moveTo>
                  <a:lnTo>
                    <a:pt x="829056" y="0"/>
                  </a:lnTo>
                  <a:lnTo>
                    <a:pt x="829056" y="829056"/>
                  </a:lnTo>
                  <a:lnTo>
                    <a:pt x="0" y="8290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9525"/>
              <a:ext cx="829056" cy="8385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2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920240" y="5522976"/>
            <a:ext cx="15544800" cy="1005840"/>
            <a:chOff x="0" y="0"/>
            <a:chExt cx="20726400" cy="134112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72640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0726400">
                  <a:moveTo>
                    <a:pt x="0" y="0"/>
                  </a:moveTo>
                  <a:lnTo>
                    <a:pt x="20726400" y="0"/>
                  </a:lnTo>
                  <a:lnTo>
                    <a:pt x="2072640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1132" r="0" b="-251132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20726400" cy="13411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719"/>
                </a:lnSpc>
              </a:pPr>
              <a:r>
                <a:rPr lang="en-US" sz="3099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Existe um algoritmo que agrade a todos?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005840" y="6748272"/>
            <a:ext cx="621792" cy="621792"/>
            <a:chOff x="0" y="0"/>
            <a:chExt cx="829056" cy="82905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29056" cy="829056"/>
            </a:xfrm>
            <a:custGeom>
              <a:avLst/>
              <a:gdLst/>
              <a:ahLst/>
              <a:cxnLst/>
              <a:rect r="r" b="b" t="t" l="l"/>
              <a:pathLst>
                <a:path h="829056" w="829056">
                  <a:moveTo>
                    <a:pt x="0" y="414528"/>
                  </a:moveTo>
                  <a:cubicBezTo>
                    <a:pt x="0" y="185547"/>
                    <a:pt x="185547" y="0"/>
                    <a:pt x="414528" y="0"/>
                  </a:cubicBezTo>
                  <a:cubicBezTo>
                    <a:pt x="643509" y="0"/>
                    <a:pt x="829056" y="185547"/>
                    <a:pt x="829056" y="414528"/>
                  </a:cubicBezTo>
                  <a:cubicBezTo>
                    <a:pt x="829056" y="643509"/>
                    <a:pt x="643509" y="829056"/>
                    <a:pt x="414528" y="829056"/>
                  </a:cubicBezTo>
                  <a:cubicBezTo>
                    <a:pt x="185547" y="829056"/>
                    <a:pt x="0" y="643509"/>
                    <a:pt x="0" y="414528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005840" y="6748272"/>
            <a:ext cx="621792" cy="621792"/>
            <a:chOff x="0" y="0"/>
            <a:chExt cx="829056" cy="829056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29056" cy="829056"/>
            </a:xfrm>
            <a:custGeom>
              <a:avLst/>
              <a:gdLst/>
              <a:ahLst/>
              <a:cxnLst/>
              <a:rect r="r" b="b" t="t" l="l"/>
              <a:pathLst>
                <a:path h="829056" w="829056">
                  <a:moveTo>
                    <a:pt x="0" y="0"/>
                  </a:moveTo>
                  <a:lnTo>
                    <a:pt x="829056" y="0"/>
                  </a:lnTo>
                  <a:lnTo>
                    <a:pt x="829056" y="829056"/>
                  </a:lnTo>
                  <a:lnTo>
                    <a:pt x="0" y="8290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9525"/>
              <a:ext cx="829056" cy="8385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3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920240" y="6656832"/>
            <a:ext cx="15544800" cy="1005840"/>
            <a:chOff x="0" y="0"/>
            <a:chExt cx="20726400" cy="134112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0726400" cy="1341120"/>
            </a:xfrm>
            <a:custGeom>
              <a:avLst/>
              <a:gdLst/>
              <a:ahLst/>
              <a:cxnLst/>
              <a:rect r="r" b="b" t="t" l="l"/>
              <a:pathLst>
                <a:path h="1341120" w="20726400">
                  <a:moveTo>
                    <a:pt x="0" y="0"/>
                  </a:moveTo>
                  <a:lnTo>
                    <a:pt x="20726400" y="0"/>
                  </a:lnTo>
                  <a:lnTo>
                    <a:pt x="2072640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1132" r="0" b="-251132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0"/>
              <a:ext cx="20726400" cy="13411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719"/>
                </a:lnSpc>
              </a:pPr>
              <a:r>
                <a:rPr lang="en-US" sz="3099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Quem costuma vencer esse cabo de guerra no mundo real — e por quê?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888997" y="7929877"/>
            <a:ext cx="16509997" cy="1788157"/>
            <a:chOff x="0" y="0"/>
            <a:chExt cx="22013329" cy="2384209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2013290" cy="2384171"/>
            </a:xfrm>
            <a:custGeom>
              <a:avLst/>
              <a:gdLst/>
              <a:ahLst/>
              <a:cxnLst/>
              <a:rect r="r" b="b" t="t" l="l"/>
              <a:pathLst>
                <a:path h="2384171" w="22013290">
                  <a:moveTo>
                    <a:pt x="0" y="376428"/>
                  </a:moveTo>
                  <a:cubicBezTo>
                    <a:pt x="0" y="168529"/>
                    <a:pt x="168529" y="0"/>
                    <a:pt x="376428" y="0"/>
                  </a:cubicBezTo>
                  <a:lnTo>
                    <a:pt x="21636862" y="0"/>
                  </a:lnTo>
                  <a:cubicBezTo>
                    <a:pt x="21844761" y="0"/>
                    <a:pt x="22013290" y="168529"/>
                    <a:pt x="22013290" y="376428"/>
                  </a:cubicBezTo>
                  <a:lnTo>
                    <a:pt x="22013290" y="2007743"/>
                  </a:lnTo>
                  <a:cubicBezTo>
                    <a:pt x="22013290" y="2215642"/>
                    <a:pt x="21844761" y="2384171"/>
                    <a:pt x="21636862" y="2384171"/>
                  </a:cubicBezTo>
                  <a:lnTo>
                    <a:pt x="376428" y="2384171"/>
                  </a:lnTo>
                  <a:cubicBezTo>
                    <a:pt x="168529" y="2384171"/>
                    <a:pt x="0" y="2215642"/>
                    <a:pt x="0" y="2007743"/>
                  </a:cubicBezTo>
                  <a:close/>
                </a:path>
              </a:pathLst>
            </a:custGeom>
            <a:solidFill>
              <a:srgbClr val="FFF8DD"/>
            </a:solidFill>
            <a:ln w="50800" cap="sq">
              <a:solidFill>
                <a:srgbClr val="F5C518"/>
              </a:solidFill>
              <a:prstDash val="dash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463040" y="7955280"/>
            <a:ext cx="15361920" cy="1737360"/>
            <a:chOff x="0" y="0"/>
            <a:chExt cx="20482560" cy="231648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0482561" cy="2316480"/>
            </a:xfrm>
            <a:custGeom>
              <a:avLst/>
              <a:gdLst/>
              <a:ahLst/>
              <a:cxnLst/>
              <a:rect r="r" b="b" t="t" l="l"/>
              <a:pathLst>
                <a:path h="231648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2316480"/>
                  </a:lnTo>
                  <a:lnTo>
                    <a:pt x="0" y="23164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2288" r="0" b="-122288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20482560" cy="23545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00"/>
                </a:lnSpc>
              </a:pPr>
              <a:r>
                <a:rPr lang="en-US" sz="29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Não há projeto vencedor: </a:t>
              </a:r>
              <a:r>
                <a:rPr lang="en-US" sz="2900" i="true">
                  <a:solidFill>
                    <a:srgbClr val="2B2140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o feed de vocês é o resultado desse cabo de guerra — e hoje o usuário é quem tem menos poder na mesa.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12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SÍNTESE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1645920"/>
            <a:ext cx="16459200" cy="1097280"/>
            <a:chOff x="0" y="0"/>
            <a:chExt cx="21945600" cy="14630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21945600" cy="14630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sz="60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que Aprendemos?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3108960"/>
            <a:ext cx="8046720" cy="2834640"/>
            <a:chOff x="0" y="0"/>
            <a:chExt cx="10728960" cy="377952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728960" cy="3779520"/>
            </a:xfrm>
            <a:custGeom>
              <a:avLst/>
              <a:gdLst/>
              <a:ahLst/>
              <a:cxnLst/>
              <a:rect r="r" b="b" t="t" l="l"/>
              <a:pathLst>
                <a:path h="377952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413760"/>
                  </a:lnTo>
                  <a:cubicBezTo>
                    <a:pt x="10728960" y="3615817"/>
                    <a:pt x="10565257" y="3779520"/>
                    <a:pt x="10363200" y="3779520"/>
                  </a:cubicBezTo>
                  <a:lnTo>
                    <a:pt x="365760" y="3779520"/>
                  </a:lnTo>
                  <a:cubicBezTo>
                    <a:pt x="163703" y="3779520"/>
                    <a:pt x="0" y="3615817"/>
                    <a:pt x="0" y="3413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33856" y="3383280"/>
            <a:ext cx="1097280" cy="1097280"/>
            <a:chOff x="0" y="0"/>
            <a:chExt cx="1463040" cy="14630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85725"/>
              <a:ext cx="1463040" cy="1548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759"/>
                </a:lnSpc>
              </a:pPr>
              <a:r>
                <a:rPr lang="en-US" sz="48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🎓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340864" y="3291840"/>
            <a:ext cx="6400800" cy="2523744"/>
            <a:chOff x="0" y="0"/>
            <a:chExt cx="8534400" cy="336499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534400" cy="3364992"/>
            </a:xfrm>
            <a:custGeom>
              <a:avLst/>
              <a:gdLst/>
              <a:ahLst/>
              <a:cxnLst/>
              <a:rect r="r" b="b" t="t" l="l"/>
              <a:pathLst>
                <a:path h="336499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3364992"/>
                  </a:lnTo>
                  <a:lnTo>
                    <a:pt x="0" y="33649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88" t="0" r="-588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8534400" cy="33649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algoritmo não é mágico: é treinado por você.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3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Cada toque, pausa e curtida ensina a ele o que te mostrar.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418320" y="3108960"/>
            <a:ext cx="8046720" cy="2834640"/>
            <a:chOff x="0" y="0"/>
            <a:chExt cx="10728960" cy="377952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728960" cy="3779520"/>
            </a:xfrm>
            <a:custGeom>
              <a:avLst/>
              <a:gdLst/>
              <a:ahLst/>
              <a:cxnLst/>
              <a:rect r="r" b="b" t="t" l="l"/>
              <a:pathLst>
                <a:path h="377952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413760"/>
                  </a:lnTo>
                  <a:cubicBezTo>
                    <a:pt x="10728960" y="3615817"/>
                    <a:pt x="10565257" y="3779520"/>
                    <a:pt x="10363200" y="3779520"/>
                  </a:cubicBezTo>
                  <a:lnTo>
                    <a:pt x="365760" y="3779520"/>
                  </a:lnTo>
                  <a:cubicBezTo>
                    <a:pt x="163703" y="3779520"/>
                    <a:pt x="0" y="3615817"/>
                    <a:pt x="0" y="3413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9637776" y="3383280"/>
            <a:ext cx="1097280" cy="1097280"/>
            <a:chOff x="0" y="0"/>
            <a:chExt cx="1463040" cy="146304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85725"/>
              <a:ext cx="1463040" cy="1548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759"/>
                </a:lnSpc>
              </a:pPr>
              <a:r>
                <a:rPr lang="en-US" sz="48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🗣️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844784" y="3291840"/>
            <a:ext cx="6400800" cy="2523744"/>
            <a:chOff x="0" y="0"/>
            <a:chExt cx="8534400" cy="336499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534400" cy="3364992"/>
            </a:xfrm>
            <a:custGeom>
              <a:avLst/>
              <a:gdLst/>
              <a:ahLst/>
              <a:cxnLst/>
              <a:rect r="r" b="b" t="t" l="l"/>
              <a:pathLst>
                <a:path h="336499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3364992"/>
                  </a:lnTo>
                  <a:lnTo>
                    <a:pt x="0" y="33649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88" t="0" r="-588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8534400" cy="33649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Todo algoritmo é uma opinião.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3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Alguém escolheu o que ele maximiza — e, na maioria das vezes, escolheram o seu tempo, não o seu bem-estar.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914400" y="6309360"/>
            <a:ext cx="8046720" cy="2834640"/>
            <a:chOff x="0" y="0"/>
            <a:chExt cx="10728960" cy="377952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728960" cy="3779520"/>
            </a:xfrm>
            <a:custGeom>
              <a:avLst/>
              <a:gdLst/>
              <a:ahLst/>
              <a:cxnLst/>
              <a:rect r="r" b="b" t="t" l="l"/>
              <a:pathLst>
                <a:path h="377952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413760"/>
                  </a:lnTo>
                  <a:cubicBezTo>
                    <a:pt x="10728960" y="3615817"/>
                    <a:pt x="10565257" y="3779520"/>
                    <a:pt x="10363200" y="3779520"/>
                  </a:cubicBezTo>
                  <a:lnTo>
                    <a:pt x="365760" y="3779520"/>
                  </a:lnTo>
                  <a:cubicBezTo>
                    <a:pt x="163703" y="3779520"/>
                    <a:pt x="0" y="3615817"/>
                    <a:pt x="0" y="3413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133856" y="6583680"/>
            <a:ext cx="1097280" cy="1097280"/>
            <a:chOff x="0" y="0"/>
            <a:chExt cx="1463040" cy="146304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85725"/>
              <a:ext cx="1463040" cy="1548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759"/>
                </a:lnSpc>
              </a:pPr>
              <a:r>
                <a:rPr lang="en-US" sz="48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2340864" y="6492240"/>
            <a:ext cx="6400800" cy="2523744"/>
            <a:chOff x="0" y="0"/>
            <a:chExt cx="8534400" cy="336499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534400" cy="3364992"/>
            </a:xfrm>
            <a:custGeom>
              <a:avLst/>
              <a:gdLst/>
              <a:ahLst/>
              <a:cxnLst/>
              <a:rect r="r" b="b" t="t" l="l"/>
              <a:pathLst>
                <a:path h="336499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3364992"/>
                  </a:lnTo>
                  <a:lnTo>
                    <a:pt x="0" y="33649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88" t="0" r="-588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0"/>
              <a:ext cx="8534400" cy="33649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bolha é invisível, mas tem porta de saída.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3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Seguir coisas novas, usar “não tenho interesse”, limpar o histórico: você pode reeducar seu feed.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9418320" y="6309360"/>
            <a:ext cx="8046720" cy="2834640"/>
            <a:chOff x="0" y="0"/>
            <a:chExt cx="10728960" cy="377952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728960" cy="3779520"/>
            </a:xfrm>
            <a:custGeom>
              <a:avLst/>
              <a:gdLst/>
              <a:ahLst/>
              <a:cxnLst/>
              <a:rect r="r" b="b" t="t" l="l"/>
              <a:pathLst>
                <a:path h="3779520" w="1072896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10363200" y="0"/>
                  </a:lnTo>
                  <a:cubicBezTo>
                    <a:pt x="10565257" y="0"/>
                    <a:pt x="10728960" y="163703"/>
                    <a:pt x="10728960" y="365760"/>
                  </a:cubicBezTo>
                  <a:lnTo>
                    <a:pt x="10728960" y="3413760"/>
                  </a:lnTo>
                  <a:cubicBezTo>
                    <a:pt x="10728960" y="3615817"/>
                    <a:pt x="10565257" y="3779520"/>
                    <a:pt x="10363200" y="3779520"/>
                  </a:cubicBezTo>
                  <a:lnTo>
                    <a:pt x="365760" y="3779520"/>
                  </a:lnTo>
                  <a:cubicBezTo>
                    <a:pt x="163703" y="3779520"/>
                    <a:pt x="0" y="3615817"/>
                    <a:pt x="0" y="3413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9637776" y="6583680"/>
            <a:ext cx="1097280" cy="1097280"/>
            <a:chOff x="0" y="0"/>
            <a:chExt cx="1463040" cy="14630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63040" cy="1463040"/>
            </a:xfrm>
            <a:custGeom>
              <a:avLst/>
              <a:gdLst/>
              <a:ahLst/>
              <a:cxnLst/>
              <a:rect r="r" b="b" t="t" l="l"/>
              <a:pathLst>
                <a:path h="1463040" w="1463040">
                  <a:moveTo>
                    <a:pt x="0" y="0"/>
                  </a:moveTo>
                  <a:lnTo>
                    <a:pt x="1463040" y="0"/>
                  </a:lnTo>
                  <a:lnTo>
                    <a:pt x="146304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85725"/>
              <a:ext cx="1463040" cy="1548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759"/>
                </a:lnSpc>
              </a:pPr>
              <a:r>
                <a:rPr lang="en-US" sz="48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⚖️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0844784" y="6492240"/>
            <a:ext cx="6400800" cy="2523744"/>
            <a:chOff x="0" y="0"/>
            <a:chExt cx="8534400" cy="3364992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534400" cy="3364992"/>
            </a:xfrm>
            <a:custGeom>
              <a:avLst/>
              <a:gdLst/>
              <a:ahLst/>
              <a:cxnLst/>
              <a:rect r="r" b="b" t="t" l="l"/>
              <a:pathLst>
                <a:path h="3364992" w="8534400">
                  <a:moveTo>
                    <a:pt x="0" y="0"/>
                  </a:moveTo>
                  <a:lnTo>
                    <a:pt x="8534400" y="0"/>
                  </a:lnTo>
                  <a:lnTo>
                    <a:pt x="8534400" y="3364992"/>
                  </a:lnTo>
                  <a:lnTo>
                    <a:pt x="0" y="33649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88" t="0" r="-588" b="0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0"/>
              <a:ext cx="8534400" cy="33649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2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lei está do seu lado.</a:t>
              </a:r>
            </a:p>
            <a:p>
              <a:pPr algn="l">
                <a:lnSpc>
                  <a:spcPts val="3000"/>
                </a:lnSpc>
              </a:pPr>
            </a:p>
            <a:p>
              <a:pPr algn="l">
                <a:lnSpc>
                  <a:spcPts val="3000"/>
                </a:lnSpc>
              </a:pPr>
              <a:r>
                <a:rPr lang="en-US" sz="23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O ECA Digital proíbe perfilamento e publicidade direcionada para menores de 18.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13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14400" y="822960"/>
            <a:ext cx="351130" cy="351130"/>
            <a:chOff x="0" y="0"/>
            <a:chExt cx="468173" cy="46817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0"/>
                  </a:moveTo>
                  <a:lnTo>
                    <a:pt x="468122" y="0"/>
                  </a:lnTo>
                  <a:lnTo>
                    <a:pt x="468122" y="468122"/>
                  </a:lnTo>
                  <a:lnTo>
                    <a:pt x="0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84986" y="822960"/>
            <a:ext cx="351130" cy="351130"/>
            <a:chOff x="0" y="0"/>
            <a:chExt cx="468173" cy="4681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234061"/>
                  </a:moveTo>
                  <a:cubicBezTo>
                    <a:pt x="0" y="104775"/>
                    <a:pt x="104775" y="0"/>
                    <a:pt x="234061" y="0"/>
                  </a:cubicBezTo>
                  <a:cubicBezTo>
                    <a:pt x="363347" y="0"/>
                    <a:pt x="468122" y="104775"/>
                    <a:pt x="468122" y="234061"/>
                  </a:cubicBezTo>
                  <a:cubicBezTo>
                    <a:pt x="468122" y="363347"/>
                    <a:pt x="363347" y="468122"/>
                    <a:pt x="234061" y="468122"/>
                  </a:cubicBezTo>
                  <a:cubicBezTo>
                    <a:pt x="104775" y="468122"/>
                    <a:pt x="0" y="363347"/>
                    <a:pt x="0" y="234061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055571" y="822960"/>
            <a:ext cx="395021" cy="351130"/>
            <a:chOff x="0" y="0"/>
            <a:chExt cx="526694" cy="46817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26669" cy="468122"/>
            </a:xfrm>
            <a:custGeom>
              <a:avLst/>
              <a:gdLst/>
              <a:ahLst/>
              <a:cxnLst/>
              <a:rect r="r" b="b" t="t" l="l"/>
              <a:pathLst>
                <a:path h="468122" w="526669">
                  <a:moveTo>
                    <a:pt x="0" y="468122"/>
                  </a:moveTo>
                  <a:lnTo>
                    <a:pt x="263398" y="0"/>
                  </a:lnTo>
                  <a:lnTo>
                    <a:pt x="526669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7593256" y="766467"/>
            <a:ext cx="50797" cy="332432"/>
            <a:chOff x="0" y="0"/>
            <a:chExt cx="67729" cy="44324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914400" y="1828800"/>
            <a:ext cx="16459200" cy="1097280"/>
            <a:chOff x="0" y="0"/>
            <a:chExt cx="21945600" cy="146304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21945600" cy="14630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200"/>
                </a:lnSpc>
              </a:pPr>
              <a:r>
                <a:rPr lang="en-US" sz="6000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Plano de ação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194560" y="3200400"/>
            <a:ext cx="13898880" cy="2468880"/>
            <a:chOff x="0" y="0"/>
            <a:chExt cx="18531840" cy="32918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8531841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531841">
                  <a:moveTo>
                    <a:pt x="0" y="487680"/>
                  </a:moveTo>
                  <a:cubicBezTo>
                    <a:pt x="0" y="218313"/>
                    <a:pt x="218313" y="0"/>
                    <a:pt x="487680" y="0"/>
                  </a:cubicBezTo>
                  <a:lnTo>
                    <a:pt x="18044161" y="0"/>
                  </a:lnTo>
                  <a:cubicBezTo>
                    <a:pt x="18313527" y="0"/>
                    <a:pt x="18531841" y="218313"/>
                    <a:pt x="18531841" y="487680"/>
                  </a:cubicBezTo>
                  <a:lnTo>
                    <a:pt x="18531841" y="2804160"/>
                  </a:lnTo>
                  <a:cubicBezTo>
                    <a:pt x="18531841" y="3073527"/>
                    <a:pt x="18313527" y="3291840"/>
                    <a:pt x="18044161" y="3291840"/>
                  </a:cubicBezTo>
                  <a:lnTo>
                    <a:pt x="487680" y="3291840"/>
                  </a:lnTo>
                  <a:cubicBezTo>
                    <a:pt x="218313" y="3291840"/>
                    <a:pt x="0" y="3073527"/>
                    <a:pt x="0" y="28041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2560320" y="3200400"/>
            <a:ext cx="13167360" cy="2468880"/>
            <a:chOff x="0" y="0"/>
            <a:chExt cx="17556480" cy="329184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75564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7556480">
                  <a:moveTo>
                    <a:pt x="0" y="0"/>
                  </a:moveTo>
                  <a:lnTo>
                    <a:pt x="17556480" y="0"/>
                  </a:lnTo>
                  <a:lnTo>
                    <a:pt x="17556480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3920" r="0" b="-5392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85725"/>
              <a:ext cx="17556480" cy="3377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00"/>
                </a:lnSpc>
              </a:pPr>
              <a:r>
                <a:rPr lang="en-US" sz="3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“Uma mudança concreta que farei esta semana para treinar</a:t>
              </a:r>
            </a:p>
            <a:p>
              <a:pPr algn="ctr">
                <a:lnSpc>
                  <a:spcPts val="5200"/>
                </a:lnSpc>
              </a:pPr>
              <a:r>
                <a:rPr lang="en-US" sz="36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meu algoritmo a meu favor é ____________.”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63040" y="6035040"/>
            <a:ext cx="15361920" cy="822960"/>
            <a:chOff x="0" y="0"/>
            <a:chExt cx="20482560" cy="109728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0482561" cy="1097280"/>
            </a:xfrm>
            <a:custGeom>
              <a:avLst/>
              <a:gdLst/>
              <a:ahLst/>
              <a:cxnLst/>
              <a:rect r="r" b="b" t="t" l="l"/>
              <a:pathLst>
                <a:path h="109728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13720" r="0" b="-31372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20482560" cy="10972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sz="3000" i="true">
                  <a:solidFill>
                    <a:srgbClr val="FFFFFF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O que pode atrapalhar seu plano? Como você vai se lembrar de cumpri-lo?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63040" y="6949440"/>
            <a:ext cx="15361920" cy="1280160"/>
            <a:chOff x="0" y="0"/>
            <a:chExt cx="20482560" cy="170688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0482561" cy="1706880"/>
            </a:xfrm>
            <a:custGeom>
              <a:avLst/>
              <a:gdLst/>
              <a:ahLst/>
              <a:cxnLst/>
              <a:rect r="r" b="b" t="t" l="l"/>
              <a:pathLst>
                <a:path h="170688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83820" r="0" b="-18382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38100"/>
              <a:ext cx="20482560" cy="174498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000"/>
                </a:lnSpc>
              </a:pPr>
              <a:r>
                <a:rPr lang="en-US" sz="3000" i="true">
                  <a:solidFill>
                    <a:srgbClr val="F5C518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O algoritmo aprende com você todos os dias.</a:t>
              </a:r>
            </a:p>
            <a:p>
              <a:pPr algn="ctr">
                <a:lnSpc>
                  <a:spcPts val="4000"/>
                </a:lnSpc>
              </a:pPr>
              <a:r>
                <a:rPr lang="en-US" sz="3000" i="true">
                  <a:solidFill>
                    <a:srgbClr val="F5C518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A pergunta de hoje é: o que você vai ensinar a ele?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14400" y="8412480"/>
            <a:ext cx="16459200" cy="1463040"/>
            <a:chOff x="0" y="0"/>
            <a:chExt cx="21945600" cy="195072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21945600" cy="1950720"/>
            </a:xfrm>
            <a:custGeom>
              <a:avLst/>
              <a:gdLst/>
              <a:ahLst/>
              <a:cxnLst/>
              <a:rect r="r" b="b" t="t" l="l"/>
              <a:pathLst>
                <a:path h="195072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950720"/>
                  </a:lnTo>
                  <a:lnTo>
                    <a:pt x="0" y="19507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9206" r="0" b="-169206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0"/>
              <a:ext cx="21945600" cy="19507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0080"/>
                </a:lnSpc>
              </a:pPr>
              <a:r>
                <a:rPr lang="en-US" sz="8400" b="true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Até a Próxima!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CONTEXTO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2103120"/>
            <a:ext cx="11704320" cy="2926080"/>
            <a:chOff x="0" y="0"/>
            <a:chExt cx="15605760" cy="39014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605761" cy="3901440"/>
            </a:xfrm>
            <a:custGeom>
              <a:avLst/>
              <a:gdLst/>
              <a:ahLst/>
              <a:cxnLst/>
              <a:rect r="r" b="b" t="t" l="l"/>
              <a:pathLst>
                <a:path h="3901440" w="15605761">
                  <a:moveTo>
                    <a:pt x="0" y="0"/>
                  </a:moveTo>
                  <a:lnTo>
                    <a:pt x="15605761" y="0"/>
                  </a:lnTo>
                  <a:lnTo>
                    <a:pt x="15605761" y="3901440"/>
                  </a:lnTo>
                  <a:lnTo>
                    <a:pt x="0" y="3901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605760" cy="39109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799"/>
                </a:lnSpc>
              </a:pPr>
              <a:r>
                <a:rPr lang="en-US" sz="55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que acontece quando você</a:t>
              </a:r>
            </a:p>
            <a:p>
              <a:pPr algn="l">
                <a:lnSpc>
                  <a:spcPts val="6799"/>
                </a:lnSpc>
              </a:pPr>
              <a:r>
                <a:rPr lang="en-US" sz="5599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termina um vídeo no YouTube?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5212080"/>
            <a:ext cx="11338560" cy="1463040"/>
            <a:chOff x="0" y="0"/>
            <a:chExt cx="15118080" cy="195072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118080" cy="1950720"/>
            </a:xfrm>
            <a:custGeom>
              <a:avLst/>
              <a:gdLst/>
              <a:ahLst/>
              <a:cxnLst/>
              <a:rect r="r" b="b" t="t" l="l"/>
              <a:pathLst>
                <a:path h="1950720" w="15118080">
                  <a:moveTo>
                    <a:pt x="0" y="0"/>
                  </a:moveTo>
                  <a:lnTo>
                    <a:pt x="15118080" y="0"/>
                  </a:lnTo>
                  <a:lnTo>
                    <a:pt x="15118080" y="1950720"/>
                  </a:lnTo>
                  <a:lnTo>
                    <a:pt x="0" y="19507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1009" r="0" b="-101009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5118080" cy="19888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00"/>
                </a:lnSpc>
              </a:pPr>
              <a:r>
                <a:rPr lang="en-US" sz="3400">
                  <a:solidFill>
                    <a:srgbClr val="555555"/>
                  </a:solidFill>
                  <a:latin typeface="Noto Sans"/>
                  <a:ea typeface="Noto Sans"/>
                  <a:cs typeface="Noto Sans"/>
                  <a:sym typeface="Noto Sans"/>
                </a:rPr>
                <a:t>E quando você abre o TikTok ou o Instagram, o que aparece primeiro?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801600" y="2103120"/>
            <a:ext cx="4754880" cy="4572000"/>
            <a:chOff x="0" y="0"/>
            <a:chExt cx="6339840" cy="6096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3984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339840">
                  <a:moveTo>
                    <a:pt x="0" y="609600"/>
                  </a:moveTo>
                  <a:cubicBezTo>
                    <a:pt x="0" y="272923"/>
                    <a:pt x="272923" y="0"/>
                    <a:pt x="609600" y="0"/>
                  </a:cubicBezTo>
                  <a:lnTo>
                    <a:pt x="5730240" y="0"/>
                  </a:lnTo>
                  <a:cubicBezTo>
                    <a:pt x="6066917" y="0"/>
                    <a:pt x="6339840" y="272923"/>
                    <a:pt x="6339840" y="609600"/>
                  </a:cubicBezTo>
                  <a:lnTo>
                    <a:pt x="6339840" y="5486400"/>
                  </a:lnTo>
                  <a:cubicBezTo>
                    <a:pt x="6339840" y="5823077"/>
                    <a:pt x="6066917" y="6096000"/>
                    <a:pt x="5730240" y="6096000"/>
                  </a:cubicBezTo>
                  <a:lnTo>
                    <a:pt x="609600" y="6096000"/>
                  </a:lnTo>
                  <a:cubicBezTo>
                    <a:pt x="272923" y="6096000"/>
                    <a:pt x="0" y="5823077"/>
                    <a:pt x="0" y="548640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2801600" y="2743200"/>
            <a:ext cx="4754880" cy="1828800"/>
            <a:chOff x="0" y="0"/>
            <a:chExt cx="6339840" cy="24384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39840" cy="2438400"/>
            </a:xfrm>
            <a:custGeom>
              <a:avLst/>
              <a:gdLst/>
              <a:ahLst/>
              <a:cxnLst/>
              <a:rect r="r" b="b" t="t" l="l"/>
              <a:pathLst>
                <a:path h="2438400" w="6339840">
                  <a:moveTo>
                    <a:pt x="0" y="0"/>
                  </a:moveTo>
                  <a:lnTo>
                    <a:pt x="6339840" y="0"/>
                  </a:lnTo>
                  <a:lnTo>
                    <a:pt x="633984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61" r="0" b="-661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190500"/>
              <a:ext cx="6339840" cy="26289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1519"/>
                </a:lnSpc>
              </a:pPr>
              <a:r>
                <a:rPr lang="en-US" sz="9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▶️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984480" y="4937760"/>
            <a:ext cx="4389120" cy="1280160"/>
            <a:chOff x="0" y="0"/>
            <a:chExt cx="5852160" cy="170688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852160" cy="1706880"/>
            </a:xfrm>
            <a:custGeom>
              <a:avLst/>
              <a:gdLst/>
              <a:ahLst/>
              <a:cxnLst/>
              <a:rect r="r" b="b" t="t" l="l"/>
              <a:pathLst>
                <a:path h="1706880" w="5852160">
                  <a:moveTo>
                    <a:pt x="0" y="0"/>
                  </a:moveTo>
                  <a:lnTo>
                    <a:pt x="5852160" y="0"/>
                  </a:lnTo>
                  <a:lnTo>
                    <a:pt x="5852160" y="1706880"/>
                  </a:lnTo>
                  <a:lnTo>
                    <a:pt x="0" y="17068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805" r="0" b="-16805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5852160" cy="17164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 i="true">
                  <a:solidFill>
                    <a:srgbClr val="666666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“o app me conhece”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14400" y="7680960"/>
            <a:ext cx="16459200" cy="1645920"/>
            <a:chOff x="0" y="0"/>
            <a:chExt cx="21945600" cy="219456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194560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194560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21579839" y="0"/>
                  </a:lnTo>
                  <a:cubicBezTo>
                    <a:pt x="21781897" y="0"/>
                    <a:pt x="21945600" y="163703"/>
                    <a:pt x="21945600" y="365760"/>
                  </a:cubicBezTo>
                  <a:lnTo>
                    <a:pt x="21945600" y="1828800"/>
                  </a:lnTo>
                  <a:cubicBezTo>
                    <a:pt x="21945600" y="2030857"/>
                    <a:pt x="21781897" y="2194560"/>
                    <a:pt x="21579839" y="2194560"/>
                  </a:cubicBezTo>
                  <a:lnTo>
                    <a:pt x="365760" y="2194560"/>
                  </a:lnTo>
                  <a:cubicBezTo>
                    <a:pt x="163703" y="2194560"/>
                    <a:pt x="0" y="2030857"/>
                    <a:pt x="0" y="182880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371600" y="7680960"/>
            <a:ext cx="15544800" cy="1645920"/>
            <a:chOff x="0" y="0"/>
            <a:chExt cx="20726400" cy="21945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0726400" cy="2194560"/>
            </a:xfrm>
            <a:custGeom>
              <a:avLst/>
              <a:gdLst/>
              <a:ahLst/>
              <a:cxnLst/>
              <a:rect r="r" b="b" t="t" l="l"/>
              <a:pathLst>
                <a:path h="2194560" w="20726400">
                  <a:moveTo>
                    <a:pt x="0" y="0"/>
                  </a:moveTo>
                  <a:lnTo>
                    <a:pt x="20726400" y="0"/>
                  </a:lnTo>
                  <a:lnTo>
                    <a:pt x="20726400" y="2194560"/>
                  </a:lnTo>
                  <a:lnTo>
                    <a:pt x="0" y="21945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34025" r="0" b="-134025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20726400" cy="21945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40"/>
                </a:lnSpc>
              </a:pPr>
              <a:r>
                <a:rPr lang="en-US" sz="32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Como esses aplicativos são tão bons em adivinhar o que você quer ver? </a:t>
              </a:r>
              <a:r>
                <a:rPr lang="en-US" b="true" sz="3200" i="true">
                  <a:solidFill>
                    <a:srgbClr val="8A5CC9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É mágica? É sorte? O celular escuta a gente?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CONTEXTO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1828800"/>
            <a:ext cx="16459200" cy="1097280"/>
            <a:chOff x="0" y="0"/>
            <a:chExt cx="21945600" cy="14630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21945600" cy="14630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40"/>
                </a:lnSpc>
              </a:pPr>
              <a:r>
                <a:rPr lang="en-US" sz="52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Não é mágica. É treino — e o treinador é você.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3200400"/>
            <a:ext cx="16459200" cy="2011680"/>
            <a:chOff x="0" y="0"/>
            <a:chExt cx="21945600" cy="26822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945600" cy="2682240"/>
            </a:xfrm>
            <a:custGeom>
              <a:avLst/>
              <a:gdLst/>
              <a:ahLst/>
              <a:cxnLst/>
              <a:rect r="r" b="b" t="t" l="l"/>
              <a:pathLst>
                <a:path h="2682240" w="2194560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21579839" y="0"/>
                  </a:lnTo>
                  <a:cubicBezTo>
                    <a:pt x="21781897" y="0"/>
                    <a:pt x="21945600" y="163703"/>
                    <a:pt x="21945600" y="365760"/>
                  </a:cubicBezTo>
                  <a:lnTo>
                    <a:pt x="21945600" y="2316480"/>
                  </a:lnTo>
                  <a:cubicBezTo>
                    <a:pt x="21945600" y="2518537"/>
                    <a:pt x="21781897" y="2682240"/>
                    <a:pt x="21579839" y="2682240"/>
                  </a:cubicBezTo>
                  <a:lnTo>
                    <a:pt x="365760" y="2682240"/>
                  </a:lnTo>
                  <a:cubicBezTo>
                    <a:pt x="163703" y="2682240"/>
                    <a:pt x="0" y="2518537"/>
                    <a:pt x="0" y="231648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371600" y="3200400"/>
            <a:ext cx="15544800" cy="2011680"/>
            <a:chOff x="0" y="0"/>
            <a:chExt cx="20726400" cy="26822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726400" cy="2682240"/>
            </a:xfrm>
            <a:custGeom>
              <a:avLst/>
              <a:gdLst/>
              <a:ahLst/>
              <a:cxnLst/>
              <a:rect r="r" b="b" t="t" l="l"/>
              <a:pathLst>
                <a:path h="2682240" w="20726400">
                  <a:moveTo>
                    <a:pt x="0" y="0"/>
                  </a:moveTo>
                  <a:lnTo>
                    <a:pt x="20726400" y="0"/>
                  </a:lnTo>
                  <a:lnTo>
                    <a:pt x="2072640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0566" r="0" b="-100566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0726400" cy="27393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00"/>
                </a:lnSpc>
              </a:pPr>
              <a:r>
                <a:rPr lang="en-US" sz="32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As plataformas usam </a:t>
              </a:r>
              <a:r>
                <a:rPr lang="en-US" sz="32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algoritmos de recomendação</a:t>
              </a:r>
              <a:r>
                <a:rPr lang="en-US" sz="32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, um tipo de </a:t>
              </a:r>
              <a:r>
                <a:rPr lang="en-US" sz="32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inteligência artificial</a:t>
              </a:r>
              <a:r>
                <a:rPr lang="en-US" sz="32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 treinado para prever o que vai prender a sua atenção.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14400" y="5577840"/>
            <a:ext cx="16459200" cy="731520"/>
            <a:chOff x="0" y="0"/>
            <a:chExt cx="21945600" cy="97536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945600" cy="975360"/>
            </a:xfrm>
            <a:custGeom>
              <a:avLst/>
              <a:gdLst/>
              <a:ahLst/>
              <a:cxnLst/>
              <a:rect r="r" b="b" t="t" l="l"/>
              <a:pathLst>
                <a:path h="9753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8413" r="0" b="-388413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219456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Cada um destes vira dado de treinamento: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895350" y="6473190"/>
            <a:ext cx="3147060" cy="1958340"/>
            <a:chOff x="0" y="0"/>
            <a:chExt cx="4196080" cy="261112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96080" cy="2611120"/>
            </a:xfrm>
            <a:custGeom>
              <a:avLst/>
              <a:gdLst/>
              <a:ahLst/>
              <a:cxnLst/>
              <a:rect r="r" b="b" t="t" l="l"/>
              <a:pathLst>
                <a:path h="2611120" w="4196080">
                  <a:moveTo>
                    <a:pt x="0" y="298450"/>
                  </a:moveTo>
                  <a:cubicBezTo>
                    <a:pt x="0" y="133604"/>
                    <a:pt x="133604" y="0"/>
                    <a:pt x="298450" y="0"/>
                  </a:cubicBezTo>
                  <a:lnTo>
                    <a:pt x="3897630" y="0"/>
                  </a:lnTo>
                  <a:cubicBezTo>
                    <a:pt x="4062476" y="0"/>
                    <a:pt x="4196080" y="133604"/>
                    <a:pt x="4196080" y="298450"/>
                  </a:cubicBezTo>
                  <a:lnTo>
                    <a:pt x="4196080" y="2312670"/>
                  </a:lnTo>
                  <a:cubicBezTo>
                    <a:pt x="4196080" y="2477516"/>
                    <a:pt x="4062476" y="2611120"/>
                    <a:pt x="3897630" y="2611120"/>
                  </a:cubicBezTo>
                  <a:lnTo>
                    <a:pt x="298450" y="2611120"/>
                  </a:lnTo>
                  <a:cubicBezTo>
                    <a:pt x="133604" y="2611120"/>
                    <a:pt x="0" y="2477516"/>
                    <a:pt x="0" y="231267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8A5CC9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914400" y="6620256"/>
            <a:ext cx="3108960" cy="822960"/>
            <a:chOff x="0" y="0"/>
            <a:chExt cx="4145280" cy="109728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1452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610" r="0" b="-2361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66675"/>
              <a:ext cx="414528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⏱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50976" y="7443216"/>
            <a:ext cx="3035808" cy="914400"/>
            <a:chOff x="0" y="0"/>
            <a:chExt cx="4047744" cy="12192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047744" cy="1219200"/>
            </a:xfrm>
            <a:custGeom>
              <a:avLst/>
              <a:gdLst/>
              <a:ahLst/>
              <a:cxnLst/>
              <a:rect r="r" b="b" t="t" l="l"/>
              <a:pathLst>
                <a:path h="1219200" w="4047744">
                  <a:moveTo>
                    <a:pt x="0" y="0"/>
                  </a:moveTo>
                  <a:lnTo>
                    <a:pt x="4047744" y="0"/>
                  </a:lnTo>
                  <a:lnTo>
                    <a:pt x="4047744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690" r="0" b="-1469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9525"/>
              <a:ext cx="4047744" cy="12096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1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Tempo em cada vídeo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296918" y="6473190"/>
            <a:ext cx="3147060" cy="1958340"/>
            <a:chOff x="0" y="0"/>
            <a:chExt cx="4196080" cy="261112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196080" cy="2611120"/>
            </a:xfrm>
            <a:custGeom>
              <a:avLst/>
              <a:gdLst/>
              <a:ahLst/>
              <a:cxnLst/>
              <a:rect r="r" b="b" t="t" l="l"/>
              <a:pathLst>
                <a:path h="2611120" w="4196080">
                  <a:moveTo>
                    <a:pt x="0" y="298450"/>
                  </a:moveTo>
                  <a:cubicBezTo>
                    <a:pt x="0" y="133604"/>
                    <a:pt x="133604" y="0"/>
                    <a:pt x="298450" y="0"/>
                  </a:cubicBezTo>
                  <a:lnTo>
                    <a:pt x="3897630" y="0"/>
                  </a:lnTo>
                  <a:cubicBezTo>
                    <a:pt x="4062476" y="0"/>
                    <a:pt x="4196080" y="133604"/>
                    <a:pt x="4196080" y="298450"/>
                  </a:cubicBezTo>
                  <a:lnTo>
                    <a:pt x="4196080" y="2312670"/>
                  </a:lnTo>
                  <a:cubicBezTo>
                    <a:pt x="4196080" y="2477516"/>
                    <a:pt x="4062476" y="2611120"/>
                    <a:pt x="3897630" y="2611120"/>
                  </a:cubicBezTo>
                  <a:lnTo>
                    <a:pt x="298450" y="2611120"/>
                  </a:lnTo>
                  <a:cubicBezTo>
                    <a:pt x="133604" y="2611120"/>
                    <a:pt x="0" y="2477516"/>
                    <a:pt x="0" y="231267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8A5CC9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4315968" y="6620256"/>
            <a:ext cx="3108960" cy="822960"/>
            <a:chOff x="0" y="0"/>
            <a:chExt cx="4145280" cy="109728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1452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610" r="0" b="-2361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66675"/>
              <a:ext cx="414528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✋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4352544" y="7443216"/>
            <a:ext cx="3035808" cy="914400"/>
            <a:chOff x="0" y="0"/>
            <a:chExt cx="4047744" cy="12192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047744" cy="1219200"/>
            </a:xfrm>
            <a:custGeom>
              <a:avLst/>
              <a:gdLst/>
              <a:ahLst/>
              <a:cxnLst/>
              <a:rect r="r" b="b" t="t" l="l"/>
              <a:pathLst>
                <a:path h="1219200" w="4047744">
                  <a:moveTo>
                    <a:pt x="0" y="0"/>
                  </a:moveTo>
                  <a:lnTo>
                    <a:pt x="4047744" y="0"/>
                  </a:lnTo>
                  <a:lnTo>
                    <a:pt x="4047744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690" r="0" b="-1469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9525"/>
              <a:ext cx="4047744" cy="12096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1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Pausa do dedo na rolagem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7698486" y="6473190"/>
            <a:ext cx="3147060" cy="1958340"/>
            <a:chOff x="0" y="0"/>
            <a:chExt cx="4196080" cy="261112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196080" cy="2611120"/>
            </a:xfrm>
            <a:custGeom>
              <a:avLst/>
              <a:gdLst/>
              <a:ahLst/>
              <a:cxnLst/>
              <a:rect r="r" b="b" t="t" l="l"/>
              <a:pathLst>
                <a:path h="2611120" w="4196080">
                  <a:moveTo>
                    <a:pt x="0" y="298450"/>
                  </a:moveTo>
                  <a:cubicBezTo>
                    <a:pt x="0" y="133604"/>
                    <a:pt x="133604" y="0"/>
                    <a:pt x="298450" y="0"/>
                  </a:cubicBezTo>
                  <a:lnTo>
                    <a:pt x="3897630" y="0"/>
                  </a:lnTo>
                  <a:cubicBezTo>
                    <a:pt x="4062476" y="0"/>
                    <a:pt x="4196080" y="133604"/>
                    <a:pt x="4196080" y="298450"/>
                  </a:cubicBezTo>
                  <a:lnTo>
                    <a:pt x="4196080" y="2312670"/>
                  </a:lnTo>
                  <a:cubicBezTo>
                    <a:pt x="4196080" y="2477516"/>
                    <a:pt x="4062476" y="2611120"/>
                    <a:pt x="3897630" y="2611120"/>
                  </a:cubicBezTo>
                  <a:lnTo>
                    <a:pt x="298450" y="2611120"/>
                  </a:lnTo>
                  <a:cubicBezTo>
                    <a:pt x="133604" y="2611120"/>
                    <a:pt x="0" y="2477516"/>
                    <a:pt x="0" y="231267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8A5CC9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7717536" y="6620256"/>
            <a:ext cx="3108960" cy="822960"/>
            <a:chOff x="0" y="0"/>
            <a:chExt cx="4145280" cy="109728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1452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610" r="0" b="-2361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66675"/>
              <a:ext cx="414528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❤️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7754112" y="7443216"/>
            <a:ext cx="3035808" cy="914400"/>
            <a:chOff x="0" y="0"/>
            <a:chExt cx="4047744" cy="12192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047744" cy="1219200"/>
            </a:xfrm>
            <a:custGeom>
              <a:avLst/>
              <a:gdLst/>
              <a:ahLst/>
              <a:cxnLst/>
              <a:rect r="r" b="b" t="t" l="l"/>
              <a:pathLst>
                <a:path h="1219200" w="4047744">
                  <a:moveTo>
                    <a:pt x="0" y="0"/>
                  </a:moveTo>
                  <a:lnTo>
                    <a:pt x="4047744" y="0"/>
                  </a:lnTo>
                  <a:lnTo>
                    <a:pt x="4047744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690" r="0" b="-14690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9525"/>
              <a:ext cx="4047744" cy="12096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1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Curtidas e comentários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1100054" y="6473190"/>
            <a:ext cx="3147060" cy="1958340"/>
            <a:chOff x="0" y="0"/>
            <a:chExt cx="4196080" cy="261112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196080" cy="2611120"/>
            </a:xfrm>
            <a:custGeom>
              <a:avLst/>
              <a:gdLst/>
              <a:ahLst/>
              <a:cxnLst/>
              <a:rect r="r" b="b" t="t" l="l"/>
              <a:pathLst>
                <a:path h="2611120" w="4196080">
                  <a:moveTo>
                    <a:pt x="0" y="298450"/>
                  </a:moveTo>
                  <a:cubicBezTo>
                    <a:pt x="0" y="133604"/>
                    <a:pt x="133604" y="0"/>
                    <a:pt x="298450" y="0"/>
                  </a:cubicBezTo>
                  <a:lnTo>
                    <a:pt x="3897630" y="0"/>
                  </a:lnTo>
                  <a:cubicBezTo>
                    <a:pt x="4062476" y="0"/>
                    <a:pt x="4196080" y="133604"/>
                    <a:pt x="4196080" y="298450"/>
                  </a:cubicBezTo>
                  <a:lnTo>
                    <a:pt x="4196080" y="2312670"/>
                  </a:lnTo>
                  <a:cubicBezTo>
                    <a:pt x="4196080" y="2477516"/>
                    <a:pt x="4062476" y="2611120"/>
                    <a:pt x="3897630" y="2611120"/>
                  </a:cubicBezTo>
                  <a:lnTo>
                    <a:pt x="298450" y="2611120"/>
                  </a:lnTo>
                  <a:cubicBezTo>
                    <a:pt x="133604" y="2611120"/>
                    <a:pt x="0" y="2477516"/>
                    <a:pt x="0" y="231267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8A5CC9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11119104" y="6620256"/>
            <a:ext cx="3108960" cy="822960"/>
            <a:chOff x="0" y="0"/>
            <a:chExt cx="4145280" cy="109728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1452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610" r="0" b="-2361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66675"/>
              <a:ext cx="414528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🕐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1155680" y="7443216"/>
            <a:ext cx="3035808" cy="914400"/>
            <a:chOff x="0" y="0"/>
            <a:chExt cx="4047744" cy="12192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047744" cy="1219200"/>
            </a:xfrm>
            <a:custGeom>
              <a:avLst/>
              <a:gdLst/>
              <a:ahLst/>
              <a:cxnLst/>
              <a:rect r="r" b="b" t="t" l="l"/>
              <a:pathLst>
                <a:path h="1219200" w="4047744">
                  <a:moveTo>
                    <a:pt x="0" y="0"/>
                  </a:moveTo>
                  <a:lnTo>
                    <a:pt x="4047744" y="0"/>
                  </a:lnTo>
                  <a:lnTo>
                    <a:pt x="4047744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690" r="0" b="-14690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9525"/>
              <a:ext cx="4047744" cy="12096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1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Horário em que você abre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4501622" y="6473190"/>
            <a:ext cx="3147060" cy="1958340"/>
            <a:chOff x="0" y="0"/>
            <a:chExt cx="4196080" cy="261112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4196080" cy="2611120"/>
            </a:xfrm>
            <a:custGeom>
              <a:avLst/>
              <a:gdLst/>
              <a:ahLst/>
              <a:cxnLst/>
              <a:rect r="r" b="b" t="t" l="l"/>
              <a:pathLst>
                <a:path h="2611120" w="4196080">
                  <a:moveTo>
                    <a:pt x="0" y="298450"/>
                  </a:moveTo>
                  <a:cubicBezTo>
                    <a:pt x="0" y="133604"/>
                    <a:pt x="133604" y="0"/>
                    <a:pt x="298450" y="0"/>
                  </a:cubicBezTo>
                  <a:lnTo>
                    <a:pt x="3897630" y="0"/>
                  </a:lnTo>
                  <a:cubicBezTo>
                    <a:pt x="4062476" y="0"/>
                    <a:pt x="4196080" y="133604"/>
                    <a:pt x="4196080" y="298450"/>
                  </a:cubicBezTo>
                  <a:lnTo>
                    <a:pt x="4196080" y="2312670"/>
                  </a:lnTo>
                  <a:cubicBezTo>
                    <a:pt x="4196080" y="2477516"/>
                    <a:pt x="4062476" y="2611120"/>
                    <a:pt x="3897630" y="2611120"/>
                  </a:cubicBezTo>
                  <a:lnTo>
                    <a:pt x="298450" y="2611120"/>
                  </a:lnTo>
                  <a:cubicBezTo>
                    <a:pt x="133604" y="2611120"/>
                    <a:pt x="0" y="2477516"/>
                    <a:pt x="0" y="231267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8A5CC9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4520672" y="6620256"/>
            <a:ext cx="3108960" cy="822960"/>
            <a:chOff x="0" y="0"/>
            <a:chExt cx="4145280" cy="109728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4145280" cy="1097280"/>
            </a:xfrm>
            <a:custGeom>
              <a:avLst/>
              <a:gdLst/>
              <a:ahLst/>
              <a:cxnLst/>
              <a:rect r="r" b="b" t="t" l="l"/>
              <a:pathLst>
                <a:path h="1097280" w="4145280">
                  <a:moveTo>
                    <a:pt x="0" y="0"/>
                  </a:moveTo>
                  <a:lnTo>
                    <a:pt x="4145280" y="0"/>
                  </a:lnTo>
                  <a:lnTo>
                    <a:pt x="414528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3610" r="0" b="-23610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66675"/>
              <a:ext cx="414528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🔁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4557248" y="7443216"/>
            <a:ext cx="3035808" cy="914400"/>
            <a:chOff x="0" y="0"/>
            <a:chExt cx="4047744" cy="121920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4047744" cy="1219200"/>
            </a:xfrm>
            <a:custGeom>
              <a:avLst/>
              <a:gdLst/>
              <a:ahLst/>
              <a:cxnLst/>
              <a:rect r="r" b="b" t="t" l="l"/>
              <a:pathLst>
                <a:path h="1219200" w="4047744">
                  <a:moveTo>
                    <a:pt x="0" y="0"/>
                  </a:moveTo>
                  <a:lnTo>
                    <a:pt x="4047744" y="0"/>
                  </a:lnTo>
                  <a:lnTo>
                    <a:pt x="4047744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690" r="0" b="-14690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9525"/>
              <a:ext cx="4047744" cy="12096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400"/>
                </a:lnSpc>
              </a:pPr>
              <a:r>
                <a:rPr lang="en-US" sz="21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que você reassiste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914400" y="8869680"/>
            <a:ext cx="16459200" cy="731520"/>
            <a:chOff x="0" y="0"/>
            <a:chExt cx="21945600" cy="97536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21945600" cy="975360"/>
            </a:xfrm>
            <a:custGeom>
              <a:avLst/>
              <a:gdLst/>
              <a:ahLst/>
              <a:cxnLst/>
              <a:rect r="r" b="b" t="t" l="l"/>
              <a:pathLst>
                <a:path h="9753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8413" r="0" b="-388413"/>
              </a:stretch>
            </a:blipFill>
          </p:spPr>
        </p:sp>
        <p:sp>
          <p:nvSpPr>
            <p:cNvPr name="TextBox 62" id="62"/>
            <p:cNvSpPr txBox="true"/>
            <p:nvPr/>
          </p:nvSpPr>
          <p:spPr>
            <a:xfrm>
              <a:off x="0" y="0"/>
              <a:ext cx="219456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40"/>
                </a:lnSpc>
              </a:pPr>
              <a:r>
                <a:rPr lang="en-US" b="true" sz="3200" i="true">
                  <a:solidFill>
                    <a:srgbClr val="E8403A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Eles não escutam suas conversas: eles não precisam.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14400" y="822960"/>
            <a:ext cx="351130" cy="351130"/>
            <a:chOff x="0" y="0"/>
            <a:chExt cx="468173" cy="46817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0"/>
                  </a:moveTo>
                  <a:lnTo>
                    <a:pt x="468122" y="0"/>
                  </a:lnTo>
                  <a:lnTo>
                    <a:pt x="468122" y="468122"/>
                  </a:lnTo>
                  <a:lnTo>
                    <a:pt x="0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84986" y="822960"/>
            <a:ext cx="351130" cy="351130"/>
            <a:chOff x="0" y="0"/>
            <a:chExt cx="468173" cy="4681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234061"/>
                  </a:moveTo>
                  <a:cubicBezTo>
                    <a:pt x="0" y="104775"/>
                    <a:pt x="104775" y="0"/>
                    <a:pt x="234061" y="0"/>
                  </a:cubicBezTo>
                  <a:cubicBezTo>
                    <a:pt x="363347" y="0"/>
                    <a:pt x="468122" y="104775"/>
                    <a:pt x="468122" y="234061"/>
                  </a:cubicBezTo>
                  <a:cubicBezTo>
                    <a:pt x="468122" y="363347"/>
                    <a:pt x="363347" y="468122"/>
                    <a:pt x="234061" y="468122"/>
                  </a:cubicBezTo>
                  <a:cubicBezTo>
                    <a:pt x="104775" y="468122"/>
                    <a:pt x="0" y="363347"/>
                    <a:pt x="0" y="234061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055571" y="822960"/>
            <a:ext cx="395021" cy="351130"/>
            <a:chOff x="0" y="0"/>
            <a:chExt cx="526694" cy="46817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26669" cy="468122"/>
            </a:xfrm>
            <a:custGeom>
              <a:avLst/>
              <a:gdLst/>
              <a:ahLst/>
              <a:cxnLst/>
              <a:rect r="r" b="b" t="t" l="l"/>
              <a:pathLst>
                <a:path h="468122" w="526669">
                  <a:moveTo>
                    <a:pt x="0" y="468122"/>
                  </a:moveTo>
                  <a:lnTo>
                    <a:pt x="263398" y="0"/>
                  </a:lnTo>
                  <a:lnTo>
                    <a:pt x="526669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6909285" y="907285"/>
            <a:ext cx="493366" cy="372666"/>
            <a:chOff x="0" y="0"/>
            <a:chExt cx="657822" cy="4968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87757" y="248412"/>
              <a:ext cx="482346" cy="248412"/>
            </a:xfrm>
            <a:custGeom>
              <a:avLst/>
              <a:gdLst/>
              <a:ahLst/>
              <a:cxnLst/>
              <a:rect r="r" b="b" t="t" l="l"/>
              <a:pathLst>
                <a:path h="248412" w="482346">
                  <a:moveTo>
                    <a:pt x="482346" y="168910"/>
                  </a:moveTo>
                  <a:cubicBezTo>
                    <a:pt x="420116" y="219583"/>
                    <a:pt x="332740" y="248412"/>
                    <a:pt x="241173" y="248412"/>
                  </a:cubicBezTo>
                  <a:cubicBezTo>
                    <a:pt x="149606" y="248412"/>
                    <a:pt x="62230" y="219710"/>
                    <a:pt x="0" y="168910"/>
                  </a:cubicBezTo>
                  <a:lnTo>
                    <a:pt x="241173" y="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82175" t="-99999" r="-82167" b="-25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87757" y="417322"/>
              <a:ext cx="482346" cy="79502"/>
            </a:xfrm>
            <a:custGeom>
              <a:avLst/>
              <a:gdLst/>
              <a:ahLst/>
              <a:cxnLst/>
              <a:rect r="r" b="b" t="t" l="l"/>
              <a:pathLst>
                <a:path h="79502" w="482346">
                  <a:moveTo>
                    <a:pt x="482346" y="0"/>
                  </a:moveTo>
                  <a:cubicBezTo>
                    <a:pt x="420116" y="50673"/>
                    <a:pt x="332740" y="79502"/>
                    <a:pt x="241173" y="79502"/>
                  </a:cubicBezTo>
                  <a:cubicBezTo>
                    <a:pt x="149606" y="79502"/>
                    <a:pt x="62230" y="50800"/>
                    <a:pt x="0" y="0"/>
                  </a:cubicBezTo>
                </a:path>
              </a:pathLst>
            </a:custGeom>
            <a:blipFill>
              <a:blip r:embed="rId3">
                <a:alphaModFix amt="0"/>
              </a:blip>
              <a:stretch>
                <a:fillRect l="-82175" t="-524919" r="-82167" b="-79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7593256" y="766467"/>
            <a:ext cx="50797" cy="332432"/>
            <a:chOff x="0" y="0"/>
            <a:chExt cx="67729" cy="44324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14400" y="2377440"/>
            <a:ext cx="16459200" cy="914400"/>
            <a:chOff x="0" y="0"/>
            <a:chExt cx="21945600" cy="12192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19456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0730" r="0" b="-30073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9525"/>
              <a:ext cx="21945600" cy="1228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800"/>
                </a:lnSpc>
              </a:pPr>
              <a:r>
                <a:rPr lang="en-US" sz="4000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pergunta de hoje: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828800" y="3657600"/>
            <a:ext cx="14630400" cy="2743200"/>
            <a:chOff x="0" y="0"/>
            <a:chExt cx="19507200" cy="36576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507200" cy="3657600"/>
            </a:xfrm>
            <a:custGeom>
              <a:avLst/>
              <a:gdLst/>
              <a:ahLst/>
              <a:cxnLst/>
              <a:rect r="r" b="b" t="t" l="l"/>
              <a:pathLst>
                <a:path h="3657600" w="19507200">
                  <a:moveTo>
                    <a:pt x="0" y="536448"/>
                  </a:moveTo>
                  <a:cubicBezTo>
                    <a:pt x="0" y="240157"/>
                    <a:pt x="240157" y="0"/>
                    <a:pt x="536448" y="0"/>
                  </a:cubicBezTo>
                  <a:lnTo>
                    <a:pt x="18970752" y="0"/>
                  </a:lnTo>
                  <a:cubicBezTo>
                    <a:pt x="19267043" y="0"/>
                    <a:pt x="19507200" y="240157"/>
                    <a:pt x="19507200" y="536448"/>
                  </a:cubicBezTo>
                  <a:lnTo>
                    <a:pt x="19507200" y="3121152"/>
                  </a:lnTo>
                  <a:cubicBezTo>
                    <a:pt x="19507200" y="3417443"/>
                    <a:pt x="19267043" y="3657600"/>
                    <a:pt x="18970752" y="3657600"/>
                  </a:cubicBezTo>
                  <a:lnTo>
                    <a:pt x="536448" y="3657600"/>
                  </a:lnTo>
                  <a:cubicBezTo>
                    <a:pt x="240157" y="3657600"/>
                    <a:pt x="0" y="3417443"/>
                    <a:pt x="0" y="312115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2194560" y="3657600"/>
            <a:ext cx="13898880" cy="2743200"/>
            <a:chOff x="0" y="0"/>
            <a:chExt cx="18531840" cy="36576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8531839" cy="3657600"/>
            </a:xfrm>
            <a:custGeom>
              <a:avLst/>
              <a:gdLst/>
              <a:ahLst/>
              <a:cxnLst/>
              <a:rect r="r" b="b" t="t" l="l"/>
              <a:pathLst>
                <a:path h="3657600" w="18531839">
                  <a:moveTo>
                    <a:pt x="0" y="0"/>
                  </a:moveTo>
                  <a:lnTo>
                    <a:pt x="18531839" y="0"/>
                  </a:lnTo>
                  <a:lnTo>
                    <a:pt x="18531839" y="3657600"/>
                  </a:lnTo>
                  <a:lnTo>
                    <a:pt x="0" y="36576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724" r="0" b="-48724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18531840" cy="36861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799"/>
                </a:lnSpc>
              </a:pPr>
              <a:r>
                <a:rPr lang="en-US" sz="54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Quem realmente decide o que aparece na sua tela?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63040" y="7040880"/>
            <a:ext cx="15361920" cy="1554480"/>
            <a:chOff x="0" y="0"/>
            <a:chExt cx="20482560" cy="20726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0482561" cy="2072640"/>
            </a:xfrm>
            <a:custGeom>
              <a:avLst/>
              <a:gdLst/>
              <a:ahLst/>
              <a:cxnLst/>
              <a:rect r="r" b="b" t="t" l="l"/>
              <a:pathLst>
                <a:path h="207264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2558" r="0" b="-142558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20482560" cy="21297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400"/>
                </a:lnSpc>
              </a:pPr>
              <a:r>
                <a:rPr lang="en-US" sz="3200" i="true">
                  <a:solidFill>
                    <a:srgbClr val="FFFFFF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E o que isso tem a ver com as suas opiniões, as suas escolhas</a:t>
              </a:r>
            </a:p>
            <a:p>
              <a:pPr algn="ctr">
                <a:lnSpc>
                  <a:spcPts val="4400"/>
                </a:lnSpc>
              </a:pPr>
              <a:r>
                <a:rPr lang="en-US" sz="3200" i="true">
                  <a:solidFill>
                    <a:srgbClr val="FFFFFF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e até com uma lei brasileira novíssima?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DESAFIO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2011680"/>
            <a:ext cx="16459200" cy="2194560"/>
            <a:chOff x="0" y="0"/>
            <a:chExt cx="21945600" cy="29260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2926080"/>
            </a:xfrm>
            <a:custGeom>
              <a:avLst/>
              <a:gdLst/>
              <a:ahLst/>
              <a:cxnLst/>
              <a:rect r="r" b="b" t="t" l="l"/>
              <a:pathLst>
                <a:path h="292608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2926080"/>
                  </a:lnTo>
                  <a:lnTo>
                    <a:pt x="0" y="29260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96137" r="0" b="-96137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21945600" cy="29356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6399"/>
                </a:lnSpc>
              </a:pPr>
              <a:r>
                <a:rPr lang="en-US" sz="52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“Se o algoritmo só me mostra o que eu já gosto,</a:t>
              </a:r>
            </a:p>
            <a:p>
              <a:pPr algn="ctr">
                <a:lnSpc>
                  <a:spcPts val="6399"/>
                </a:lnSpc>
              </a:pPr>
              <a:r>
                <a:rPr lang="en-US" sz="52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qual é o problema?”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4572000"/>
            <a:ext cx="16459200" cy="914400"/>
            <a:chOff x="0" y="0"/>
            <a:chExt cx="21945600" cy="12192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9456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0730" r="0" b="-30073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21945600" cy="1219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b="true" sz="3600" i="true">
                  <a:solidFill>
                    <a:srgbClr val="8A5CC9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Não é bom ver só coisas que me interessam?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3632197" y="6009637"/>
            <a:ext cx="11023597" cy="2793997"/>
            <a:chOff x="0" y="0"/>
            <a:chExt cx="14698129" cy="372532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4698090" cy="3725291"/>
            </a:xfrm>
            <a:custGeom>
              <a:avLst/>
              <a:gdLst/>
              <a:ahLst/>
              <a:cxnLst/>
              <a:rect r="r" b="b" t="t" l="l"/>
              <a:pathLst>
                <a:path h="3725291" w="14698090">
                  <a:moveTo>
                    <a:pt x="0" y="496697"/>
                  </a:moveTo>
                  <a:cubicBezTo>
                    <a:pt x="0" y="222377"/>
                    <a:pt x="222377" y="0"/>
                    <a:pt x="496697" y="0"/>
                  </a:cubicBezTo>
                  <a:lnTo>
                    <a:pt x="14201394" y="0"/>
                  </a:lnTo>
                  <a:cubicBezTo>
                    <a:pt x="14475713" y="0"/>
                    <a:pt x="14698090" y="222377"/>
                    <a:pt x="14698090" y="496697"/>
                  </a:cubicBezTo>
                  <a:lnTo>
                    <a:pt x="14698090" y="3228594"/>
                  </a:lnTo>
                  <a:cubicBezTo>
                    <a:pt x="14698090" y="3502914"/>
                    <a:pt x="14475713" y="3725291"/>
                    <a:pt x="14201394" y="3725291"/>
                  </a:cubicBezTo>
                  <a:lnTo>
                    <a:pt x="496697" y="3725291"/>
                  </a:lnTo>
                  <a:cubicBezTo>
                    <a:pt x="222377" y="3725291"/>
                    <a:pt x="0" y="3502914"/>
                    <a:pt x="0" y="3228594"/>
                  </a:cubicBezTo>
                  <a:close/>
                </a:path>
              </a:pathLst>
            </a:custGeom>
            <a:solidFill>
              <a:srgbClr val="F4F1FB"/>
            </a:solidFill>
            <a:ln w="50800" cap="sq">
              <a:solidFill>
                <a:srgbClr val="F5C518"/>
              </a:solidFill>
              <a:prstDash val="dash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4023360" y="6035040"/>
            <a:ext cx="10241280" cy="2743200"/>
            <a:chOff x="0" y="0"/>
            <a:chExt cx="13655040" cy="36576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3655039" cy="3657600"/>
            </a:xfrm>
            <a:custGeom>
              <a:avLst/>
              <a:gdLst/>
              <a:ahLst/>
              <a:cxnLst/>
              <a:rect r="r" b="b" t="t" l="l"/>
              <a:pathLst>
                <a:path h="3657600" w="13655039">
                  <a:moveTo>
                    <a:pt x="0" y="0"/>
                  </a:moveTo>
                  <a:lnTo>
                    <a:pt x="13655039" y="0"/>
                  </a:lnTo>
                  <a:lnTo>
                    <a:pt x="13655039" y="3657600"/>
                  </a:lnTo>
                  <a:lnTo>
                    <a:pt x="0" y="36576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744" r="0" b="-22744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3655040" cy="36957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000"/>
                </a:lnSpc>
              </a:pPr>
              <a:r>
                <a:rPr lang="en-US" sz="30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💭 Pense antes de responder:</a:t>
              </a:r>
            </a:p>
            <a:p>
              <a:pPr algn="ctr">
                <a:lnSpc>
                  <a:spcPts val="4000"/>
                </a:lnSpc>
              </a:pPr>
              <a:r>
                <a:rPr lang="en-US" sz="30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o que você deixa de ver quando só vê o que já gosta?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DESAFIO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238469" y="797557"/>
            <a:ext cx="412899" cy="314144"/>
            <a:chOff x="0" y="0"/>
            <a:chExt cx="550532" cy="418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72771" y="209423"/>
              <a:ext cx="405003" cy="209423"/>
            </a:xfrm>
            <a:custGeom>
              <a:avLst/>
              <a:gdLst/>
              <a:ahLst/>
              <a:cxnLst/>
              <a:rect r="r" b="b" t="t" l="l"/>
              <a:pathLst>
                <a:path h="209423" w="405003">
                  <a:moveTo>
                    <a:pt x="405003" y="141859"/>
                  </a:moveTo>
                  <a:cubicBezTo>
                    <a:pt x="352933" y="184912"/>
                    <a:pt x="279400" y="209423"/>
                    <a:pt x="202438" y="209423"/>
                  </a:cubicBezTo>
                  <a:cubicBezTo>
                    <a:pt x="125476" y="209423"/>
                    <a:pt x="52070" y="184912"/>
                    <a:pt x="0" y="141859"/>
                  </a:cubicBezTo>
                  <a:lnTo>
                    <a:pt x="202438" y="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82694" t="-99999" r="-82691" b="-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72771" y="351282"/>
              <a:ext cx="405003" cy="67564"/>
            </a:xfrm>
            <a:custGeom>
              <a:avLst/>
              <a:gdLst/>
              <a:ahLst/>
              <a:cxnLst/>
              <a:rect r="r" b="b" t="t" l="l"/>
              <a:pathLst>
                <a:path h="67564" w="405003">
                  <a:moveTo>
                    <a:pt x="405003" y="0"/>
                  </a:moveTo>
                  <a:cubicBezTo>
                    <a:pt x="352933" y="43053"/>
                    <a:pt x="279400" y="67564"/>
                    <a:pt x="202438" y="67564"/>
                  </a:cubicBezTo>
                  <a:cubicBezTo>
                    <a:pt x="125476" y="67564"/>
                    <a:pt x="52070" y="43053"/>
                    <a:pt x="0" y="0"/>
                  </a:cubicBezTo>
                </a:path>
              </a:pathLst>
            </a:custGeom>
            <a:blipFill>
              <a:blip r:embed="rId3">
                <a:alphaModFix amt="0"/>
              </a:blip>
              <a:stretch>
                <a:fillRect l="-82694" t="-519924" r="-82691" b="-18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914400" y="1828800"/>
            <a:ext cx="16459200" cy="1097280"/>
            <a:chOff x="0" y="0"/>
            <a:chExt cx="21945600" cy="14630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21945600" cy="1472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719"/>
                </a:lnSpc>
              </a:pPr>
              <a:r>
                <a:rPr lang="en-US" sz="55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bolha de filtro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031980" y="3070860"/>
            <a:ext cx="5379720" cy="5379720"/>
            <a:chOff x="0" y="0"/>
            <a:chExt cx="7172960" cy="717296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172960" cy="7172960"/>
            </a:xfrm>
            <a:custGeom>
              <a:avLst/>
              <a:gdLst/>
              <a:ahLst/>
              <a:cxnLst/>
              <a:rect r="r" b="b" t="t" l="l"/>
              <a:pathLst>
                <a:path h="7172960" w="7172960">
                  <a:moveTo>
                    <a:pt x="0" y="3586480"/>
                  </a:moveTo>
                  <a:cubicBezTo>
                    <a:pt x="0" y="1605661"/>
                    <a:pt x="1605661" y="0"/>
                    <a:pt x="3586480" y="0"/>
                  </a:cubicBezTo>
                  <a:cubicBezTo>
                    <a:pt x="5567299" y="0"/>
                    <a:pt x="7172960" y="1605661"/>
                    <a:pt x="7172960" y="3586480"/>
                  </a:cubicBezTo>
                  <a:cubicBezTo>
                    <a:pt x="7172960" y="5567299"/>
                    <a:pt x="5567299" y="7172960"/>
                    <a:pt x="3586480" y="7172960"/>
                  </a:cubicBezTo>
                  <a:cubicBezTo>
                    <a:pt x="1605661" y="7172960"/>
                    <a:pt x="0" y="5567299"/>
                    <a:pt x="0" y="3586480"/>
                  </a:cubicBezTo>
                  <a:close/>
                </a:path>
              </a:pathLst>
            </a:custGeom>
            <a:solidFill>
              <a:srgbClr val="F4F1FB"/>
            </a:solidFill>
            <a:ln w="76200" cap="sq">
              <a:solidFill>
                <a:srgbClr val="8A5CC9"/>
              </a:solidFill>
              <a:prstDash val="dash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3807440" y="4937760"/>
            <a:ext cx="1828800" cy="1828800"/>
            <a:chOff x="0" y="0"/>
            <a:chExt cx="2438400" cy="24384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400" cy="2438400"/>
            </a:xfrm>
            <a:custGeom>
              <a:avLst/>
              <a:gdLst/>
              <a:ahLst/>
              <a:cxnLst/>
              <a:rect r="r" b="b" t="t" l="l"/>
              <a:pathLst>
                <a:path h="2438400" w="2438400">
                  <a:moveTo>
                    <a:pt x="0" y="0"/>
                  </a:moveTo>
                  <a:lnTo>
                    <a:pt x="2438400" y="0"/>
                  </a:lnTo>
                  <a:lnTo>
                    <a:pt x="243840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161925"/>
              <a:ext cx="2438400" cy="26003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600"/>
                </a:lnSpc>
              </a:pPr>
              <a:r>
                <a:rPr lang="en-US" sz="80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🧑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618720" y="3657600"/>
            <a:ext cx="4206240" cy="914400"/>
            <a:chOff x="0" y="0"/>
            <a:chExt cx="5608320" cy="1219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608320" cy="1219200"/>
            </a:xfrm>
            <a:custGeom>
              <a:avLst/>
              <a:gdLst/>
              <a:ahLst/>
              <a:cxnLst/>
              <a:rect r="r" b="b" t="t" l="l"/>
              <a:pathLst>
                <a:path h="1219200" w="5608320">
                  <a:moveTo>
                    <a:pt x="0" y="0"/>
                  </a:moveTo>
                  <a:lnTo>
                    <a:pt x="5608320" y="0"/>
                  </a:lnTo>
                  <a:lnTo>
                    <a:pt x="560832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9631" r="0" b="-39631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5608320" cy="12763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40"/>
                </a:lnSpc>
              </a:pPr>
              <a:r>
                <a:rPr lang="en-US" sz="32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💃 ⚽ 🎮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155680" y="2743200"/>
            <a:ext cx="914400" cy="914400"/>
            <a:chOff x="0" y="0"/>
            <a:chExt cx="1219200" cy="12192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192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1219200">
                  <a:moveTo>
                    <a:pt x="0" y="0"/>
                  </a:moveTo>
                  <a:lnTo>
                    <a:pt x="1219200" y="0"/>
                  </a:lnTo>
                  <a:lnTo>
                    <a:pt x="12192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121920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🌍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7099280" y="4206240"/>
            <a:ext cx="914400" cy="914400"/>
            <a:chOff x="0" y="0"/>
            <a:chExt cx="1219200" cy="12192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192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1219200">
                  <a:moveTo>
                    <a:pt x="0" y="0"/>
                  </a:moveTo>
                  <a:lnTo>
                    <a:pt x="1219200" y="0"/>
                  </a:lnTo>
                  <a:lnTo>
                    <a:pt x="12192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121920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📚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972800" y="7132320"/>
            <a:ext cx="914400" cy="914400"/>
            <a:chOff x="0" y="0"/>
            <a:chExt cx="1219200" cy="12192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2192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1219200">
                  <a:moveTo>
                    <a:pt x="0" y="0"/>
                  </a:moveTo>
                  <a:lnTo>
                    <a:pt x="1219200" y="0"/>
                  </a:lnTo>
                  <a:lnTo>
                    <a:pt x="12192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t="0" r="-78303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66675"/>
              <a:ext cx="121920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🗳️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914400" y="3291840"/>
            <a:ext cx="10424160" cy="4389120"/>
            <a:chOff x="0" y="0"/>
            <a:chExt cx="13898880" cy="585216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3898880" cy="5852160"/>
            </a:xfrm>
            <a:custGeom>
              <a:avLst/>
              <a:gdLst/>
              <a:ahLst/>
              <a:cxnLst/>
              <a:rect r="r" b="b" t="t" l="l"/>
              <a:pathLst>
                <a:path h="5852160" w="13898880">
                  <a:moveTo>
                    <a:pt x="0" y="0"/>
                  </a:moveTo>
                  <a:lnTo>
                    <a:pt x="13898880" y="0"/>
                  </a:lnTo>
                  <a:lnTo>
                    <a:pt x="13898880" y="5852160"/>
                  </a:lnTo>
                  <a:lnTo>
                    <a:pt x="0" y="5852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022" t="0" r="-4022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76200"/>
              <a:ext cx="13898880" cy="5928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800"/>
                </a:lnSpc>
              </a:pPr>
              <a:r>
                <a:rPr lang="en-US" sz="34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Quando o algoritmo aprende demais sobre você, ele passa a mostrar </a:t>
              </a:r>
              <a:r>
                <a:rPr lang="en-US" sz="34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sempre mais do mesmo</a:t>
              </a:r>
              <a:r>
                <a:rPr lang="en-US" sz="340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</a:p>
            <a:p>
              <a:pPr algn="l">
                <a:lnSpc>
                  <a:spcPts val="4800"/>
                </a:lnSpc>
              </a:pPr>
            </a:p>
            <a:p>
              <a:pPr algn="l">
                <a:lnSpc>
                  <a:spcPts val="4800"/>
                </a:lnSpc>
              </a:pPr>
            </a:p>
            <a:p>
              <a:pPr algn="l">
                <a:lnSpc>
                  <a:spcPts val="4800"/>
                </a:lnSpc>
              </a:pPr>
              <a:r>
                <a:rPr lang="en-US" sz="34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Você para de encontrar ideias diferentes das suas, pessoas diferentes de você, interesses que ainda não descobriu.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14400" y="7955280"/>
            <a:ext cx="16459200" cy="1554480"/>
            <a:chOff x="0" y="0"/>
            <a:chExt cx="21945600" cy="20726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9456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2194560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21579839" y="0"/>
                  </a:lnTo>
                  <a:cubicBezTo>
                    <a:pt x="21781897" y="0"/>
                    <a:pt x="21945600" y="163703"/>
                    <a:pt x="21945600" y="365760"/>
                  </a:cubicBezTo>
                  <a:lnTo>
                    <a:pt x="21945600" y="1706880"/>
                  </a:lnTo>
                  <a:cubicBezTo>
                    <a:pt x="21945600" y="1908937"/>
                    <a:pt x="21781897" y="2072640"/>
                    <a:pt x="21579839" y="2072640"/>
                  </a:cubicBezTo>
                  <a:lnTo>
                    <a:pt x="365760" y="2072640"/>
                  </a:lnTo>
                  <a:cubicBezTo>
                    <a:pt x="163703" y="2072640"/>
                    <a:pt x="0" y="1908937"/>
                    <a:pt x="0" y="1706880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1463040" y="7955280"/>
            <a:ext cx="15361920" cy="1554480"/>
            <a:chOff x="0" y="0"/>
            <a:chExt cx="20482560" cy="2072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0482561" cy="2072640"/>
            </a:xfrm>
            <a:custGeom>
              <a:avLst/>
              <a:gdLst/>
              <a:ahLst/>
              <a:cxnLst/>
              <a:rect r="r" b="b" t="t" l="l"/>
              <a:pathLst>
                <a:path h="207264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42558" r="0" b="-142558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20482560" cy="20726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079"/>
                </a:lnSpc>
              </a:pPr>
              <a:r>
                <a:rPr lang="en-US" sz="3400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bolha é invisível: </a:t>
              </a:r>
              <a:r>
                <a:rPr lang="en-US" sz="3400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você não percebe o que está deixando de ver.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6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14400" y="822960"/>
            <a:ext cx="351130" cy="351130"/>
            <a:chOff x="0" y="0"/>
            <a:chExt cx="468173" cy="46817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0"/>
                  </a:moveTo>
                  <a:lnTo>
                    <a:pt x="468122" y="0"/>
                  </a:lnTo>
                  <a:lnTo>
                    <a:pt x="468122" y="468122"/>
                  </a:lnTo>
                  <a:lnTo>
                    <a:pt x="0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84986" y="822960"/>
            <a:ext cx="351130" cy="351130"/>
            <a:chOff x="0" y="0"/>
            <a:chExt cx="468173" cy="4681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68122" cy="468122"/>
            </a:xfrm>
            <a:custGeom>
              <a:avLst/>
              <a:gdLst/>
              <a:ahLst/>
              <a:cxnLst/>
              <a:rect r="r" b="b" t="t" l="l"/>
              <a:pathLst>
                <a:path h="468122" w="468122">
                  <a:moveTo>
                    <a:pt x="0" y="234061"/>
                  </a:moveTo>
                  <a:cubicBezTo>
                    <a:pt x="0" y="104775"/>
                    <a:pt x="104775" y="0"/>
                    <a:pt x="234061" y="0"/>
                  </a:cubicBezTo>
                  <a:cubicBezTo>
                    <a:pt x="363347" y="0"/>
                    <a:pt x="468122" y="104775"/>
                    <a:pt x="468122" y="234061"/>
                  </a:cubicBezTo>
                  <a:cubicBezTo>
                    <a:pt x="468122" y="363347"/>
                    <a:pt x="363347" y="468122"/>
                    <a:pt x="234061" y="468122"/>
                  </a:cubicBezTo>
                  <a:cubicBezTo>
                    <a:pt x="104775" y="468122"/>
                    <a:pt x="0" y="363347"/>
                    <a:pt x="0" y="234061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055571" y="822960"/>
            <a:ext cx="395021" cy="351130"/>
            <a:chOff x="0" y="0"/>
            <a:chExt cx="526694" cy="46817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26669" cy="468122"/>
            </a:xfrm>
            <a:custGeom>
              <a:avLst/>
              <a:gdLst/>
              <a:ahLst/>
              <a:cxnLst/>
              <a:rect r="r" b="b" t="t" l="l"/>
              <a:pathLst>
                <a:path h="468122" w="526669">
                  <a:moveTo>
                    <a:pt x="0" y="468122"/>
                  </a:moveTo>
                  <a:lnTo>
                    <a:pt x="263398" y="0"/>
                  </a:lnTo>
                  <a:lnTo>
                    <a:pt x="526669" y="468122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7593256" y="766467"/>
            <a:ext cx="50797" cy="332432"/>
            <a:chOff x="0" y="0"/>
            <a:chExt cx="67729" cy="44324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914400" y="1920240"/>
            <a:ext cx="16459200" cy="914400"/>
            <a:chOff x="0" y="0"/>
            <a:chExt cx="21945600" cy="12192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1945600" cy="1219200"/>
            </a:xfrm>
            <a:custGeom>
              <a:avLst/>
              <a:gdLst/>
              <a:ahLst/>
              <a:cxnLst/>
              <a:rect r="r" b="b" t="t" l="l"/>
              <a:pathLst>
                <a:path h="121920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00730" r="0" b="-30073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21945600" cy="1219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ideia central da aula: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560320" y="3017520"/>
            <a:ext cx="13167360" cy="2103120"/>
            <a:chOff x="0" y="0"/>
            <a:chExt cx="17556480" cy="28041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7556480" cy="2804160"/>
            </a:xfrm>
            <a:custGeom>
              <a:avLst/>
              <a:gdLst/>
              <a:ahLst/>
              <a:cxnLst/>
              <a:rect r="r" b="b" t="t" l="l"/>
              <a:pathLst>
                <a:path h="2804160" w="17556480">
                  <a:moveTo>
                    <a:pt x="0" y="487680"/>
                  </a:moveTo>
                  <a:cubicBezTo>
                    <a:pt x="0" y="218313"/>
                    <a:pt x="218313" y="0"/>
                    <a:pt x="487680" y="0"/>
                  </a:cubicBezTo>
                  <a:lnTo>
                    <a:pt x="17068800" y="0"/>
                  </a:lnTo>
                  <a:cubicBezTo>
                    <a:pt x="17338167" y="0"/>
                    <a:pt x="17556480" y="218313"/>
                    <a:pt x="17556480" y="487680"/>
                  </a:cubicBezTo>
                  <a:lnTo>
                    <a:pt x="17556480" y="2316480"/>
                  </a:lnTo>
                  <a:cubicBezTo>
                    <a:pt x="17556480" y="2585847"/>
                    <a:pt x="17338167" y="2804160"/>
                    <a:pt x="17068800" y="2804160"/>
                  </a:cubicBezTo>
                  <a:lnTo>
                    <a:pt x="487680" y="2804160"/>
                  </a:lnTo>
                  <a:cubicBezTo>
                    <a:pt x="218313" y="2804160"/>
                    <a:pt x="0" y="2585847"/>
                    <a:pt x="0" y="231648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2560320" y="3017520"/>
            <a:ext cx="13167360" cy="2103120"/>
            <a:chOff x="0" y="0"/>
            <a:chExt cx="17556480" cy="280416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7556480" cy="2804160"/>
            </a:xfrm>
            <a:custGeom>
              <a:avLst/>
              <a:gdLst/>
              <a:ahLst/>
              <a:cxnLst/>
              <a:rect r="r" b="b" t="t" l="l"/>
              <a:pathLst>
                <a:path h="2804160" w="17556480">
                  <a:moveTo>
                    <a:pt x="0" y="0"/>
                  </a:moveTo>
                  <a:lnTo>
                    <a:pt x="17556480" y="0"/>
                  </a:lnTo>
                  <a:lnTo>
                    <a:pt x="17556480" y="2804160"/>
                  </a:lnTo>
                  <a:lnTo>
                    <a:pt x="0" y="2804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1993" r="0" b="-71993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17556480" cy="28041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680"/>
                </a:lnSpc>
              </a:pPr>
              <a:r>
                <a:rPr lang="en-US" sz="64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Todo algoritmo é uma opinião.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828800" y="5486400"/>
            <a:ext cx="14630400" cy="2011680"/>
            <a:chOff x="0" y="0"/>
            <a:chExt cx="19507200" cy="26822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9507200" cy="2682240"/>
            </a:xfrm>
            <a:custGeom>
              <a:avLst/>
              <a:gdLst/>
              <a:ahLst/>
              <a:cxnLst/>
              <a:rect r="r" b="b" t="t" l="l"/>
              <a:pathLst>
                <a:path h="2682240" w="19507200">
                  <a:moveTo>
                    <a:pt x="0" y="0"/>
                  </a:moveTo>
                  <a:lnTo>
                    <a:pt x="19507200" y="0"/>
                  </a:lnTo>
                  <a:lnTo>
                    <a:pt x="1950720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91709" r="0" b="-91709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47625"/>
              <a:ext cx="19507200" cy="27298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200"/>
                </a:lnSpc>
              </a:pPr>
              <a:r>
                <a:rPr lang="en-US" sz="3099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Alguém decidiu o que o algoritmo deve maximizar. Na maioria das plataformas, o objetivo escolhido foi um só: </a:t>
              </a:r>
              <a:r>
                <a:rPr lang="en-US" sz="3099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seu tempo de tela.</a:t>
              </a:r>
              <a:r>
                <a:rPr lang="en-US" sz="3099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Não a sua felicidade, não o seu aprendizado, não a qualidade da informação.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3657600" y="7772400"/>
            <a:ext cx="10972800" cy="1554480"/>
            <a:chOff x="0" y="0"/>
            <a:chExt cx="14630400" cy="20726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46304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14630400">
                  <a:moveTo>
                    <a:pt x="0" y="975360"/>
                  </a:moveTo>
                  <a:cubicBezTo>
                    <a:pt x="0" y="436626"/>
                    <a:pt x="436626" y="0"/>
                    <a:pt x="975360" y="0"/>
                  </a:cubicBezTo>
                  <a:lnTo>
                    <a:pt x="13655041" y="0"/>
                  </a:lnTo>
                  <a:cubicBezTo>
                    <a:pt x="14193774" y="0"/>
                    <a:pt x="14630400" y="436626"/>
                    <a:pt x="14630400" y="975360"/>
                  </a:cubicBezTo>
                  <a:lnTo>
                    <a:pt x="14630400" y="1097280"/>
                  </a:lnTo>
                  <a:cubicBezTo>
                    <a:pt x="14630400" y="1636014"/>
                    <a:pt x="14193774" y="2072640"/>
                    <a:pt x="13655041" y="2072640"/>
                  </a:cubicBezTo>
                  <a:lnTo>
                    <a:pt x="975360" y="2072640"/>
                  </a:lnTo>
                  <a:cubicBezTo>
                    <a:pt x="436626" y="2072640"/>
                    <a:pt x="0" y="1636014"/>
                    <a:pt x="0" y="1097280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3657600" y="7772400"/>
            <a:ext cx="10972800" cy="1554480"/>
            <a:chOff x="0" y="0"/>
            <a:chExt cx="14630400" cy="20726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4630400" cy="2072640"/>
            </a:xfrm>
            <a:custGeom>
              <a:avLst/>
              <a:gdLst/>
              <a:ahLst/>
              <a:cxnLst/>
              <a:rect r="r" b="b" t="t" l="l"/>
              <a:pathLst>
                <a:path h="2072640" w="14630400">
                  <a:moveTo>
                    <a:pt x="0" y="0"/>
                  </a:moveTo>
                  <a:lnTo>
                    <a:pt x="14630400" y="0"/>
                  </a:lnTo>
                  <a:lnTo>
                    <a:pt x="14630400" y="2072640"/>
                  </a:lnTo>
                  <a:lnTo>
                    <a:pt x="0" y="2072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87541" r="0" b="-87541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14630400" cy="20726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40"/>
                </a:lnSpc>
              </a:pPr>
              <a:r>
                <a:rPr lang="en-US" sz="32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Se VOCÊ pudesse escolher o objetivo, qual seria?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DESAFIO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1828800"/>
            <a:ext cx="16459200" cy="1097280"/>
            <a:chOff x="0" y="0"/>
            <a:chExt cx="21945600" cy="14630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21945600" cy="1472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719"/>
                </a:lnSpc>
              </a:pPr>
              <a:r>
                <a:rPr lang="en-US" sz="55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 experimento da bolha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3200400"/>
            <a:ext cx="9875520" cy="1828800"/>
            <a:chOff x="0" y="0"/>
            <a:chExt cx="13167360" cy="2438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167361" cy="2438400"/>
            </a:xfrm>
            <a:custGeom>
              <a:avLst/>
              <a:gdLst/>
              <a:ahLst/>
              <a:cxnLst/>
              <a:rect r="r" b="b" t="t" l="l"/>
              <a:pathLst>
                <a:path h="2438400" w="13167361">
                  <a:moveTo>
                    <a:pt x="0" y="0"/>
                  </a:moveTo>
                  <a:lnTo>
                    <a:pt x="13167361" y="0"/>
                  </a:lnTo>
                  <a:lnTo>
                    <a:pt x="13167361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5219" r="0" b="-55219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3167360" cy="24955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00"/>
                </a:lnSpc>
              </a:pPr>
              <a:r>
                <a:rPr lang="en-US" sz="32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Dois voluntários</a:t>
              </a:r>
              <a:r>
                <a:rPr lang="en-US" sz="32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 abrem o mesmo aplicativo e comparam, lado a lado, os primeiros 5 posts de cada feed.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14400" y="5394960"/>
            <a:ext cx="9875520" cy="2194560"/>
            <a:chOff x="0" y="0"/>
            <a:chExt cx="13167360" cy="29260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167361" cy="2926080"/>
            </a:xfrm>
            <a:custGeom>
              <a:avLst/>
              <a:gdLst/>
              <a:ahLst/>
              <a:cxnLst/>
              <a:rect r="r" b="b" t="t" l="l"/>
              <a:pathLst>
                <a:path h="2926080" w="13167361">
                  <a:moveTo>
                    <a:pt x="0" y="0"/>
                  </a:moveTo>
                  <a:lnTo>
                    <a:pt x="13167361" y="0"/>
                  </a:lnTo>
                  <a:lnTo>
                    <a:pt x="13167361" y="2926080"/>
                  </a:lnTo>
                  <a:lnTo>
                    <a:pt x="0" y="29260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7682" r="0" b="-37682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13167360" cy="298323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00"/>
                </a:lnSpc>
              </a:pPr>
              <a:r>
                <a:rPr lang="en-US" b="true" sz="3200" i="true">
                  <a:solidFill>
                    <a:srgbClr val="8A5CC9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Os feeds são iguais? Por que não?</a:t>
              </a:r>
            </a:p>
            <a:p>
              <a:pPr algn="l">
                <a:lnSpc>
                  <a:spcPts val="4400"/>
                </a:lnSpc>
              </a:pPr>
            </a:p>
            <a:p>
              <a:pPr algn="l">
                <a:lnSpc>
                  <a:spcPts val="4400"/>
                </a:lnSpc>
              </a:pPr>
              <a:r>
                <a:rPr lang="en-US" b="true" sz="3200" i="true">
                  <a:solidFill>
                    <a:srgbClr val="8A5CC9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O que isso revela sobre o que cada um “ensinou” ao algoritmo?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313157" y="3083557"/>
            <a:ext cx="2976877" cy="6085837"/>
            <a:chOff x="0" y="0"/>
            <a:chExt cx="3969169" cy="811444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969131" cy="8114411"/>
            </a:xfrm>
            <a:custGeom>
              <a:avLst/>
              <a:gdLst/>
              <a:ahLst/>
              <a:cxnLst/>
              <a:rect r="r" b="b" t="t" l="l"/>
              <a:pathLst>
                <a:path h="8114411" w="3969131">
                  <a:moveTo>
                    <a:pt x="0" y="372110"/>
                  </a:moveTo>
                  <a:cubicBezTo>
                    <a:pt x="0" y="166624"/>
                    <a:pt x="166624" y="0"/>
                    <a:pt x="372110" y="0"/>
                  </a:cubicBezTo>
                  <a:lnTo>
                    <a:pt x="3597021" y="0"/>
                  </a:lnTo>
                  <a:cubicBezTo>
                    <a:pt x="3802507" y="0"/>
                    <a:pt x="3969131" y="166624"/>
                    <a:pt x="3969131" y="372110"/>
                  </a:cubicBezTo>
                  <a:lnTo>
                    <a:pt x="3969131" y="7742301"/>
                  </a:lnTo>
                  <a:cubicBezTo>
                    <a:pt x="3969131" y="7947787"/>
                    <a:pt x="3802507" y="8114411"/>
                    <a:pt x="3597021" y="8114411"/>
                  </a:cubicBezTo>
                  <a:lnTo>
                    <a:pt x="372110" y="8114411"/>
                  </a:lnTo>
                  <a:cubicBezTo>
                    <a:pt x="166624" y="8114411"/>
                    <a:pt x="0" y="7947787"/>
                    <a:pt x="0" y="7742301"/>
                  </a:cubicBezTo>
                  <a:close/>
                </a:path>
              </a:pathLst>
            </a:custGeom>
            <a:solidFill>
              <a:srgbClr val="F4F1FB"/>
            </a:solidFill>
            <a:ln w="50800" cap="sq">
              <a:solidFill>
                <a:srgbClr val="1EC8CC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1338560" y="3255264"/>
            <a:ext cx="2926080" cy="640080"/>
            <a:chOff x="0" y="0"/>
            <a:chExt cx="3901440" cy="8534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901440" cy="853440"/>
            </a:xfrm>
            <a:custGeom>
              <a:avLst/>
              <a:gdLst/>
              <a:ahLst/>
              <a:cxnLst/>
              <a:rect r="r" b="b" t="t" l="l"/>
              <a:pathLst>
                <a:path h="85344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9074" r="0" b="-39074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9525"/>
              <a:ext cx="3901440" cy="8439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Lia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338560" y="3931920"/>
            <a:ext cx="2926080" cy="914400"/>
            <a:chOff x="0" y="0"/>
            <a:chExt cx="3901440" cy="12192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💃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1338560" y="4937760"/>
            <a:ext cx="2926080" cy="914400"/>
            <a:chOff x="0" y="0"/>
            <a:chExt cx="3901440" cy="12192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✨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1338560" y="5943600"/>
            <a:ext cx="2926080" cy="914400"/>
            <a:chOff x="0" y="0"/>
            <a:chExt cx="3901440" cy="12192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🥗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338560" y="6949440"/>
            <a:ext cx="2926080" cy="914400"/>
            <a:chOff x="0" y="0"/>
            <a:chExt cx="3901440" cy="12192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👗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1338560" y="7955280"/>
            <a:ext cx="2926080" cy="914400"/>
            <a:chOff x="0" y="0"/>
            <a:chExt cx="3901440" cy="12192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💃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4513557" y="3083557"/>
            <a:ext cx="2976877" cy="6085837"/>
            <a:chOff x="0" y="0"/>
            <a:chExt cx="3969169" cy="811444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3969131" cy="8114411"/>
            </a:xfrm>
            <a:custGeom>
              <a:avLst/>
              <a:gdLst/>
              <a:ahLst/>
              <a:cxnLst/>
              <a:rect r="r" b="b" t="t" l="l"/>
              <a:pathLst>
                <a:path h="8114411" w="3969131">
                  <a:moveTo>
                    <a:pt x="0" y="372110"/>
                  </a:moveTo>
                  <a:cubicBezTo>
                    <a:pt x="0" y="166624"/>
                    <a:pt x="166624" y="0"/>
                    <a:pt x="372110" y="0"/>
                  </a:cubicBezTo>
                  <a:lnTo>
                    <a:pt x="3597021" y="0"/>
                  </a:lnTo>
                  <a:cubicBezTo>
                    <a:pt x="3802507" y="0"/>
                    <a:pt x="3969131" y="166624"/>
                    <a:pt x="3969131" y="372110"/>
                  </a:cubicBezTo>
                  <a:lnTo>
                    <a:pt x="3969131" y="7742301"/>
                  </a:lnTo>
                  <a:cubicBezTo>
                    <a:pt x="3969131" y="7947787"/>
                    <a:pt x="3802507" y="8114411"/>
                    <a:pt x="3597021" y="8114411"/>
                  </a:cubicBezTo>
                  <a:lnTo>
                    <a:pt x="372110" y="8114411"/>
                  </a:lnTo>
                  <a:cubicBezTo>
                    <a:pt x="166624" y="8114411"/>
                    <a:pt x="0" y="7947787"/>
                    <a:pt x="0" y="7742301"/>
                  </a:cubicBezTo>
                  <a:close/>
                </a:path>
              </a:pathLst>
            </a:custGeom>
            <a:solidFill>
              <a:srgbClr val="F4F1FB"/>
            </a:solidFill>
            <a:ln w="50800" cap="sq">
              <a:solidFill>
                <a:srgbClr val="E8403A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14538960" y="3255264"/>
            <a:ext cx="2926080" cy="640080"/>
            <a:chOff x="0" y="0"/>
            <a:chExt cx="3901440" cy="85344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901440" cy="853440"/>
            </a:xfrm>
            <a:custGeom>
              <a:avLst/>
              <a:gdLst/>
              <a:ahLst/>
              <a:cxnLst/>
              <a:rect r="r" b="b" t="t" l="l"/>
              <a:pathLst>
                <a:path h="85344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9074" r="0" b="-39074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9525"/>
              <a:ext cx="3901440" cy="8439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Pedro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4538960" y="3931920"/>
            <a:ext cx="2926080" cy="914400"/>
            <a:chOff x="0" y="0"/>
            <a:chExt cx="3901440" cy="12192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⚽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4538960" y="4937760"/>
            <a:ext cx="2926080" cy="914400"/>
            <a:chOff x="0" y="0"/>
            <a:chExt cx="3901440" cy="12192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🎮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4538960" y="5943600"/>
            <a:ext cx="2926080" cy="914400"/>
            <a:chOff x="0" y="0"/>
            <a:chExt cx="3901440" cy="12192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😡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4538960" y="6949440"/>
            <a:ext cx="2926080" cy="914400"/>
            <a:chOff x="0" y="0"/>
            <a:chExt cx="3901440" cy="12192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54" id="54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🦈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14538960" y="7955280"/>
            <a:ext cx="2926080" cy="914400"/>
            <a:chOff x="0" y="0"/>
            <a:chExt cx="3901440" cy="12192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3901440" cy="1219200"/>
            </a:xfrm>
            <a:custGeom>
              <a:avLst/>
              <a:gdLst/>
              <a:ahLst/>
              <a:cxnLst/>
              <a:rect r="r" b="b" t="t" l="l"/>
              <a:pathLst>
                <a:path h="1219200" w="3901440">
                  <a:moveTo>
                    <a:pt x="0" y="0"/>
                  </a:moveTo>
                  <a:lnTo>
                    <a:pt x="3901440" y="0"/>
                  </a:lnTo>
                  <a:lnTo>
                    <a:pt x="3901440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2352" r="0" b="-12352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66675"/>
              <a:ext cx="3901440" cy="12858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🎰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914400" y="8686800"/>
            <a:ext cx="16459200" cy="731520"/>
            <a:chOff x="0" y="0"/>
            <a:chExt cx="21945600" cy="97536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21945600" cy="975360"/>
            </a:xfrm>
            <a:custGeom>
              <a:avLst/>
              <a:gdLst/>
              <a:ahLst/>
              <a:cxnLst/>
              <a:rect r="r" b="b" t="t" l="l"/>
              <a:pathLst>
                <a:path h="9753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8413" r="0" b="-388413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0"/>
              <a:ext cx="219456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999"/>
                </a:lnSpc>
              </a:pPr>
              <a:r>
                <a:rPr lang="en-US" sz="2499" i="true">
                  <a:solidFill>
                    <a:srgbClr val="777777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Sem celular na sala? Use os feeds fictícios impressos da Lia e do Pedro (material em anexo).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8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512064"/>
                  </a:moveTo>
                  <a:cubicBezTo>
                    <a:pt x="0" y="229235"/>
                    <a:pt x="229235" y="0"/>
                    <a:pt x="512064" y="0"/>
                  </a:cubicBezTo>
                  <a:lnTo>
                    <a:pt x="4608576" y="0"/>
                  </a:lnTo>
                  <a:cubicBezTo>
                    <a:pt x="4891405" y="0"/>
                    <a:pt x="5120640" y="229235"/>
                    <a:pt x="5120640" y="512064"/>
                  </a:cubicBezTo>
                  <a:cubicBezTo>
                    <a:pt x="5120640" y="794893"/>
                    <a:pt x="4891405" y="1024128"/>
                    <a:pt x="4608576" y="1024128"/>
                  </a:cubicBezTo>
                  <a:lnTo>
                    <a:pt x="512064" y="1024128"/>
                  </a:lnTo>
                  <a:cubicBezTo>
                    <a:pt x="229235" y="1024128"/>
                    <a:pt x="0" y="794893"/>
                    <a:pt x="0" y="512064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2960" y="640080"/>
            <a:ext cx="3840480" cy="768096"/>
            <a:chOff x="0" y="0"/>
            <a:chExt cx="5120640" cy="10241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20640" cy="1024128"/>
            </a:xfrm>
            <a:custGeom>
              <a:avLst/>
              <a:gdLst/>
              <a:ahLst/>
              <a:cxnLst/>
              <a:rect r="r" b="b" t="t" l="l"/>
              <a:pathLst>
                <a:path h="1024128" w="5120640">
                  <a:moveTo>
                    <a:pt x="0" y="0"/>
                  </a:moveTo>
                  <a:lnTo>
                    <a:pt x="5120640" y="0"/>
                  </a:lnTo>
                  <a:lnTo>
                    <a:pt x="512064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7425" r="0" b="-47425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5120640" cy="102412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799" spc="399">
                  <a:solidFill>
                    <a:srgbClr val="FFFFFF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DESAFIO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798082" y="682342"/>
            <a:ext cx="50797" cy="281226"/>
            <a:chOff x="0" y="0"/>
            <a:chExt cx="67729" cy="3749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691" cy="375031"/>
            </a:xfrm>
            <a:custGeom>
              <a:avLst/>
              <a:gdLst/>
              <a:ahLst/>
              <a:cxnLst/>
              <a:rect r="r" b="b" t="t" l="l"/>
              <a:pathLst>
                <a:path h="375031" w="67691">
                  <a:moveTo>
                    <a:pt x="0" y="0"/>
                  </a:moveTo>
                  <a:lnTo>
                    <a:pt x="67691" y="375031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660696" t="0" r="-660752" b="16"/>
              </a:stretch>
            </a:blipFill>
            <a:ln w="50800" cap="sq">
              <a:solidFill>
                <a:srgbClr val="3D3E8F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" y="1828800"/>
            <a:ext cx="16459200" cy="1097280"/>
            <a:chOff x="0" y="0"/>
            <a:chExt cx="21945600" cy="14630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463040"/>
            </a:xfrm>
            <a:custGeom>
              <a:avLst/>
              <a:gdLst/>
              <a:ahLst/>
              <a:cxnLst/>
              <a:rect r="r" b="b" t="t" l="l"/>
              <a:pathLst>
                <a:path h="146304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42275" r="0" b="-24227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21945600" cy="1472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719"/>
                </a:lnSpc>
              </a:pPr>
              <a:r>
                <a:rPr lang="en-US" sz="5599" b="true">
                  <a:solidFill>
                    <a:srgbClr val="2B214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lei entrou no jogo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" y="3200400"/>
            <a:ext cx="16459200" cy="2926080"/>
            <a:chOff x="0" y="0"/>
            <a:chExt cx="21945600" cy="39014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945600" cy="3901440"/>
            </a:xfrm>
            <a:custGeom>
              <a:avLst/>
              <a:gdLst/>
              <a:ahLst/>
              <a:cxnLst/>
              <a:rect r="r" b="b" t="t" l="l"/>
              <a:pathLst>
                <a:path h="3901440" w="2194560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21579839" y="0"/>
                  </a:lnTo>
                  <a:cubicBezTo>
                    <a:pt x="21781897" y="0"/>
                    <a:pt x="21945600" y="163703"/>
                    <a:pt x="21945600" y="365760"/>
                  </a:cubicBezTo>
                  <a:lnTo>
                    <a:pt x="21945600" y="3535680"/>
                  </a:lnTo>
                  <a:cubicBezTo>
                    <a:pt x="21945600" y="3737737"/>
                    <a:pt x="21781897" y="3901440"/>
                    <a:pt x="21579839" y="3901440"/>
                  </a:cubicBezTo>
                  <a:lnTo>
                    <a:pt x="365760" y="3901440"/>
                  </a:lnTo>
                  <a:cubicBezTo>
                    <a:pt x="163703" y="3901440"/>
                    <a:pt x="0" y="3737737"/>
                    <a:pt x="0" y="3535680"/>
                  </a:cubicBezTo>
                  <a:close/>
                </a:path>
              </a:pathLst>
            </a:custGeom>
            <a:solidFill>
              <a:srgbClr val="3D3E8F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463040" y="3200400"/>
            <a:ext cx="15361920" cy="2926080"/>
            <a:chOff x="0" y="0"/>
            <a:chExt cx="20482560" cy="39014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482561" cy="3901440"/>
            </a:xfrm>
            <a:custGeom>
              <a:avLst/>
              <a:gdLst/>
              <a:ahLst/>
              <a:cxnLst/>
              <a:rect r="r" b="b" t="t" l="l"/>
              <a:pathLst>
                <a:path h="390144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3901440"/>
                  </a:lnTo>
                  <a:lnTo>
                    <a:pt x="0" y="3901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2296" r="0" b="-52296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0482560" cy="39585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00"/>
                </a:lnSpc>
              </a:pPr>
              <a:r>
                <a:rPr lang="en-US" sz="3200" b="true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⚖️  ECA Digital (Lei 15.211/2025) — em vigor desde março de 2026</a:t>
              </a:r>
            </a:p>
            <a:p>
              <a:pPr algn="l">
                <a:lnSpc>
                  <a:spcPts val="4400"/>
                </a:lnSpc>
              </a:pPr>
            </a:p>
            <a:p>
              <a:pPr algn="l">
                <a:lnSpc>
                  <a:spcPts val="44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Proíbe as plataformas de usar perfilamento comportamental e publicidade direcionada para menores de 18 anos.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14400" y="6583680"/>
            <a:ext cx="16459200" cy="1828800"/>
            <a:chOff x="0" y="0"/>
            <a:chExt cx="21945600" cy="24384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945600" cy="2438400"/>
            </a:xfrm>
            <a:custGeom>
              <a:avLst/>
              <a:gdLst/>
              <a:ahLst/>
              <a:cxnLst/>
              <a:rect r="r" b="b" t="t" l="l"/>
              <a:pathLst>
                <a:path h="2438400" w="21945600">
                  <a:moveTo>
                    <a:pt x="0" y="365760"/>
                  </a:moveTo>
                  <a:cubicBezTo>
                    <a:pt x="0" y="163703"/>
                    <a:pt x="163703" y="0"/>
                    <a:pt x="365760" y="0"/>
                  </a:cubicBezTo>
                  <a:lnTo>
                    <a:pt x="21579839" y="0"/>
                  </a:lnTo>
                  <a:cubicBezTo>
                    <a:pt x="21781897" y="0"/>
                    <a:pt x="21945600" y="163703"/>
                    <a:pt x="21945600" y="365760"/>
                  </a:cubicBezTo>
                  <a:lnTo>
                    <a:pt x="21945600" y="2072640"/>
                  </a:lnTo>
                  <a:cubicBezTo>
                    <a:pt x="21945600" y="2274697"/>
                    <a:pt x="21781897" y="2438400"/>
                    <a:pt x="21579839" y="2438400"/>
                  </a:cubicBezTo>
                  <a:lnTo>
                    <a:pt x="365760" y="2438400"/>
                  </a:lnTo>
                  <a:cubicBezTo>
                    <a:pt x="163703" y="2438400"/>
                    <a:pt x="0" y="2274697"/>
                    <a:pt x="0" y="207264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463040" y="6583680"/>
            <a:ext cx="15361920" cy="1828800"/>
            <a:chOff x="0" y="0"/>
            <a:chExt cx="20482560" cy="24384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0482561" cy="2438400"/>
            </a:xfrm>
            <a:custGeom>
              <a:avLst/>
              <a:gdLst/>
              <a:ahLst/>
              <a:cxnLst/>
              <a:rect r="r" b="b" t="t" l="l"/>
              <a:pathLst>
                <a:path h="2438400" w="20482561">
                  <a:moveTo>
                    <a:pt x="0" y="0"/>
                  </a:moveTo>
                  <a:lnTo>
                    <a:pt x="20482561" y="0"/>
                  </a:lnTo>
                  <a:lnTo>
                    <a:pt x="20482561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13674" r="0" b="-113674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0482560" cy="24765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200"/>
                </a:lnSpc>
              </a:pPr>
              <a:r>
                <a:rPr lang="en-US" sz="32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Tradução: </a:t>
              </a:r>
              <a:r>
                <a:rPr lang="en-US" sz="3200">
                  <a:solidFill>
                    <a:srgbClr val="2B2140"/>
                  </a:solidFill>
                  <a:latin typeface="Noto Sans"/>
                  <a:ea typeface="Noto Sans"/>
                  <a:cs typeface="Noto Sans"/>
                  <a:sym typeface="Noto Sans"/>
                </a:rPr>
                <a:t>a lei brasileira reconheceu que ser mapeado por algoritmos, na sua idade, é um risco — e agora isso é um direito seu.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14400" y="8778240"/>
            <a:ext cx="16459200" cy="731520"/>
            <a:chOff x="0" y="0"/>
            <a:chExt cx="21945600" cy="9753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1945600" cy="975360"/>
            </a:xfrm>
            <a:custGeom>
              <a:avLst/>
              <a:gdLst/>
              <a:ahLst/>
              <a:cxnLst/>
              <a:rect r="r" b="b" t="t" l="l"/>
              <a:pathLst>
                <a:path h="975360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8413" r="0" b="-388413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2194560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 i="true">
                  <a:solidFill>
                    <a:srgbClr val="8A5CC9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Vocês sabiam que essa lei existia? Percebem alguma diferença nos apps de lá pra cá?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7465040" y="9546336"/>
            <a:ext cx="640080" cy="548640"/>
            <a:chOff x="0" y="0"/>
            <a:chExt cx="853440" cy="7315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53440" cy="731520"/>
            </a:xfrm>
            <a:custGeom>
              <a:avLst/>
              <a:gdLst/>
              <a:ahLst/>
              <a:cxnLst/>
              <a:rect r="r" b="b" t="t" l="l"/>
              <a:pathLst>
                <a:path h="731520" w="853440">
                  <a:moveTo>
                    <a:pt x="0" y="0"/>
                  </a:moveTo>
                  <a:lnTo>
                    <a:pt x="853440" y="0"/>
                  </a:lnTo>
                  <a:lnTo>
                    <a:pt x="85344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9974" t="0" r="-59974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9525"/>
              <a:ext cx="853440" cy="74104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9A9AC5"/>
                  </a:solidFill>
                  <a:latin typeface="Noto Sans"/>
                  <a:ea typeface="Noto Sans"/>
                  <a:cs typeface="Noto Sans"/>
                  <a:sym typeface="Noto Sans"/>
                </a:rPr>
                <a:t>9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DAHOo-oei_g</dc:identifier>
  <dcterms:modified xsi:type="dcterms:W3CDTF">2011-08-01T06:04:30Z</dcterms:modified>
  <cp:revision>1</cp:revision>
  <dc:title>46-A-Bolha-Invisivel</dc:title>
</cp:coreProperties>
</file>