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Glacial Indifference Bold" charset="1" panose="00000800000000000000"/>
      <p:regular r:id="rId14"/>
    </p:embeddedFont>
    <p:embeddedFont>
      <p:font typeface="Nourd Bold" charset="1" panose="00000800000000000000"/>
      <p:regular r:id="rId15"/>
    </p:embeddedFont>
    <p:embeddedFont>
      <p:font typeface="Glacial Indifference" charset="1" panose="00000000000000000000"/>
      <p:regular r:id="rId16"/>
    </p:embeddedFont>
    <p:embeddedFont>
      <p:font typeface="Open Sans" charset="1" panose="020B0606030504020204"/>
      <p:regular r:id="rId17"/>
    </p:embeddedFont>
    <p:embeddedFont>
      <p:font typeface="Open Sans Bold" charset="1" panose="020B0806030504020204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12.svg" Type="http://schemas.openxmlformats.org/officeDocument/2006/relationships/image"/><Relationship Id="rId12" Target="../media/image13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8.png" Type="http://schemas.openxmlformats.org/officeDocument/2006/relationships/image"/><Relationship Id="rId6" Target="../media/image6.png" Type="http://schemas.openxmlformats.org/officeDocument/2006/relationships/image"/><Relationship Id="rId7" Target="http://passaporte.education" TargetMode="External" Type="http://schemas.openxmlformats.org/officeDocument/2006/relationships/hyperlink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svg" Type="http://schemas.openxmlformats.org/officeDocument/2006/relationships/image"/><Relationship Id="rId11" Target="../media/image14.png" Type="http://schemas.openxmlformats.org/officeDocument/2006/relationships/image"/><Relationship Id="rId12" Target="../media/image15.png" Type="http://schemas.openxmlformats.org/officeDocument/2006/relationships/image"/><Relationship Id="rId13" Target="../media/image16.svg" Type="http://schemas.openxmlformats.org/officeDocument/2006/relationships/image"/><Relationship Id="rId14" Target="../media/image17.png" Type="http://schemas.openxmlformats.org/officeDocument/2006/relationships/image"/><Relationship Id="rId15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9.png" Type="http://schemas.openxmlformats.org/officeDocument/2006/relationships/image"/><Relationship Id="rId8" Target="../media/image10.sv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svg" Type="http://schemas.openxmlformats.org/officeDocument/2006/relationships/image"/><Relationship Id="rId11" Target="../media/image13.png" Type="http://schemas.openxmlformats.org/officeDocument/2006/relationships/image"/><Relationship Id="rId12" Target="../media/image21.jpeg" Type="http://schemas.openxmlformats.org/officeDocument/2006/relationships/image"/><Relationship Id="rId13" Target="../media/image22.png" Type="http://schemas.openxmlformats.org/officeDocument/2006/relationships/image"/><Relationship Id="rId14" Target="../media/image23.svg" Type="http://schemas.openxmlformats.org/officeDocument/2006/relationships/image"/><Relationship Id="rId15" Target="../media/image24.png" Type="http://schemas.openxmlformats.org/officeDocument/2006/relationships/image"/><Relationship Id="rId16" Target="../media/image25.svg" Type="http://schemas.openxmlformats.org/officeDocument/2006/relationships/image"/><Relationship Id="rId17" Target="../media/image26.png" Type="http://schemas.openxmlformats.org/officeDocument/2006/relationships/image"/><Relationship Id="rId18" Target="../media/image27.svg" Type="http://schemas.openxmlformats.org/officeDocument/2006/relationships/image"/><Relationship Id="rId19" Target="../media/image28.png" Type="http://schemas.openxmlformats.org/officeDocument/2006/relationships/image"/><Relationship Id="rId2" Target="../media/image1.png" Type="http://schemas.openxmlformats.org/officeDocument/2006/relationships/image"/><Relationship Id="rId20" Target="../media/image29.svg" Type="http://schemas.openxmlformats.org/officeDocument/2006/relationships/image"/><Relationship Id="rId21" Target="../media/image15.png" Type="http://schemas.openxmlformats.org/officeDocument/2006/relationships/image"/><Relationship Id="rId22" Target="../media/image16.svg" Type="http://schemas.openxmlformats.org/officeDocument/2006/relationships/image"/><Relationship Id="rId23" Target="../media/image30.png" Type="http://schemas.openxmlformats.org/officeDocument/2006/relationships/image"/><Relationship Id="rId24" Target="../media/image31.svg" Type="http://schemas.openxmlformats.org/officeDocument/2006/relationships/image"/><Relationship Id="rId25" Target="../media/image32.png" Type="http://schemas.openxmlformats.org/officeDocument/2006/relationships/image"/><Relationship Id="rId26" Target="../media/image33.sv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9.png" Type="http://schemas.openxmlformats.org/officeDocument/2006/relationships/image"/><Relationship Id="rId8" Target="../media/image10.sv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9.png" Type="http://schemas.openxmlformats.org/officeDocument/2006/relationships/image"/><Relationship Id="rId8" Target="../media/image10.sv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8.png" Type="http://schemas.openxmlformats.org/officeDocument/2006/relationships/image"/><Relationship Id="rId11" Target="../media/image39.svg" Type="http://schemas.openxmlformats.org/officeDocument/2006/relationships/image"/><Relationship Id="rId12" Target="../media/image40.png" Type="http://schemas.openxmlformats.org/officeDocument/2006/relationships/image"/><Relationship Id="rId13" Target="../media/image41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35.png" Type="http://schemas.openxmlformats.org/officeDocument/2006/relationships/image"/><Relationship Id="rId8" Target="../media/image36.png" Type="http://schemas.openxmlformats.org/officeDocument/2006/relationships/image"/><Relationship Id="rId9" Target="../media/image37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5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2.png" Type="http://schemas.openxmlformats.org/officeDocument/2006/relationships/image"/><Relationship Id="rId8" Target="../media/image43.svg" Type="http://schemas.openxmlformats.org/officeDocument/2006/relationships/image"/><Relationship Id="rId9" Target="../media/image4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30254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0" y="0"/>
                </a:lnTo>
                <a:lnTo>
                  <a:pt x="13779070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534680" y="4034303"/>
            <a:ext cx="3044253" cy="3044253"/>
          </a:xfrm>
          <a:custGeom>
            <a:avLst/>
            <a:gdLst/>
            <a:ahLst/>
            <a:cxnLst/>
            <a:rect r="r" b="b" t="t" l="l"/>
            <a:pathLst>
              <a:path h="3044253" w="3044253">
                <a:moveTo>
                  <a:pt x="0" y="0"/>
                </a:moveTo>
                <a:lnTo>
                  <a:pt x="3044253" y="0"/>
                </a:lnTo>
                <a:lnTo>
                  <a:pt x="3044253" y="3044253"/>
                </a:lnTo>
                <a:lnTo>
                  <a:pt x="0" y="304425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27142" y="3946572"/>
            <a:ext cx="14128038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b="true" sz="11671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Meu Coração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b="true" sz="4048" spc="1109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TEMA DA AULA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60645" y="5079495"/>
            <a:ext cx="14128038" cy="1999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sz="11671">
                <a:solidFill>
                  <a:srgbClr val="975AB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 a Tecnologia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133871" y="2393825"/>
            <a:ext cx="3898227" cy="3552259"/>
          </a:xfrm>
          <a:custGeom>
            <a:avLst/>
            <a:gdLst/>
            <a:ahLst/>
            <a:cxnLst/>
            <a:rect r="r" b="b" t="t" l="l"/>
            <a:pathLst>
              <a:path h="3552259" w="3898227">
                <a:moveTo>
                  <a:pt x="0" y="0"/>
                </a:moveTo>
                <a:lnTo>
                  <a:pt x="3898227" y="0"/>
                </a:lnTo>
                <a:lnTo>
                  <a:pt x="3898227" y="3552259"/>
                </a:lnTo>
                <a:lnTo>
                  <a:pt x="0" y="35522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>
            <a:hlinkClick r:id="rId7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0735604">
            <a:off x="3151022" y="5981605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0"/>
                </a:lnTo>
                <a:lnTo>
                  <a:pt x="0" y="23373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854003" y="4091436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1"/>
                </a:lnTo>
                <a:lnTo>
                  <a:pt x="0" y="23373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2548473" y="4878610"/>
            <a:ext cx="4001643" cy="4114800"/>
          </a:xfrm>
          <a:custGeom>
            <a:avLst/>
            <a:gdLst/>
            <a:ahLst/>
            <a:cxnLst/>
            <a:rect r="r" b="b" t="t" l="l"/>
            <a:pathLst>
              <a:path h="4114800" w="4001643">
                <a:moveTo>
                  <a:pt x="4001643" y="0"/>
                </a:moveTo>
                <a:lnTo>
                  <a:pt x="0" y="0"/>
                </a:lnTo>
                <a:lnTo>
                  <a:pt x="0" y="4114800"/>
                </a:lnTo>
                <a:lnTo>
                  <a:pt x="4001643" y="4114800"/>
                </a:lnTo>
                <a:lnTo>
                  <a:pt x="4001643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0">
            <a:off x="11668654" y="4804495"/>
            <a:ext cx="4088491" cy="4263029"/>
          </a:xfrm>
          <a:custGeom>
            <a:avLst/>
            <a:gdLst/>
            <a:ahLst/>
            <a:cxnLst/>
            <a:rect r="r" b="b" t="t" l="l"/>
            <a:pathLst>
              <a:path h="4263029" w="4088491">
                <a:moveTo>
                  <a:pt x="4088491" y="0"/>
                </a:moveTo>
                <a:lnTo>
                  <a:pt x="0" y="0"/>
                </a:lnTo>
                <a:lnTo>
                  <a:pt x="0" y="4263030"/>
                </a:lnTo>
                <a:lnTo>
                  <a:pt x="4088491" y="4263030"/>
                </a:lnTo>
                <a:lnTo>
                  <a:pt x="4088491" y="0"/>
                </a:lnTo>
                <a:close/>
              </a:path>
            </a:pathLst>
          </a:custGeom>
          <a:blipFill>
            <a:blip r:embed="rId12"/>
            <a:stretch>
              <a:fillRect l="-211404" t="-196027" r="-12270" b="-14395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500754" y="1921494"/>
            <a:ext cx="10167899" cy="5127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Foi uma semana bem longa, e o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Amarelinho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 estava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exausto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. Como o dia estava chuvoso e ele não vinha se sentindo muito bem nos últimos dias, acabou passando mais tempo dentro de casa do que o normal. 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Enquanto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chovia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 lá fora, ele suspirou, pensando no que fazer para animar seu dia.</a:t>
            </a:r>
          </a:p>
          <a:p>
            <a:pPr algn="l">
              <a:lnSpc>
                <a:spcPts val="4538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0735604">
            <a:off x="3151022" y="5981605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0"/>
                </a:lnTo>
                <a:lnTo>
                  <a:pt x="0" y="23373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854003" y="4091436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1"/>
                </a:lnTo>
                <a:lnTo>
                  <a:pt x="0" y="233734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3311246" y="4633823"/>
            <a:ext cx="4001643" cy="4114800"/>
          </a:xfrm>
          <a:custGeom>
            <a:avLst/>
            <a:gdLst/>
            <a:ahLst/>
            <a:cxnLst/>
            <a:rect r="r" b="b" t="t" l="l"/>
            <a:pathLst>
              <a:path h="4114800" w="4001643">
                <a:moveTo>
                  <a:pt x="4001643" y="0"/>
                </a:moveTo>
                <a:lnTo>
                  <a:pt x="0" y="0"/>
                </a:lnTo>
                <a:lnTo>
                  <a:pt x="0" y="4114800"/>
                </a:lnTo>
                <a:lnTo>
                  <a:pt x="4001643" y="4114800"/>
                </a:lnTo>
                <a:lnTo>
                  <a:pt x="4001643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465340" y="1800952"/>
            <a:ext cx="15049361" cy="1127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Enquanto o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Amarelinho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 estava dentro de casa, ele decidiu assistir a um novo desenho animado que encontrou no aplicativo de vídeos. </a:t>
            </a:r>
          </a:p>
        </p:txBody>
      </p:sp>
      <p:sp>
        <p:nvSpPr>
          <p:cNvPr name="Freeform 9" id="9"/>
          <p:cNvSpPr/>
          <p:nvPr/>
        </p:nvSpPr>
        <p:spPr>
          <a:xfrm flipH="true" flipV="false" rot="0">
            <a:off x="12535429" y="3781763"/>
            <a:ext cx="4620658" cy="5671391"/>
          </a:xfrm>
          <a:custGeom>
            <a:avLst/>
            <a:gdLst/>
            <a:ahLst/>
            <a:cxnLst/>
            <a:rect r="r" b="b" t="t" l="l"/>
            <a:pathLst>
              <a:path h="5671391" w="4620658">
                <a:moveTo>
                  <a:pt x="4620657" y="0"/>
                </a:moveTo>
                <a:lnTo>
                  <a:pt x="0" y="0"/>
                </a:lnTo>
                <a:lnTo>
                  <a:pt x="0" y="5671391"/>
                </a:lnTo>
                <a:lnTo>
                  <a:pt x="4620657" y="5671391"/>
                </a:lnTo>
                <a:lnTo>
                  <a:pt x="4620657" y="0"/>
                </a:lnTo>
                <a:close/>
              </a:path>
            </a:pathLst>
          </a:custGeom>
          <a:blipFill>
            <a:blip r:embed="rId11"/>
            <a:stretch>
              <a:fillRect l="0" t="0" r="-223276" b="-163383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582814" y="3131169"/>
            <a:ext cx="3573272" cy="2398559"/>
          </a:xfrm>
          <a:custGeom>
            <a:avLst/>
            <a:gdLst/>
            <a:ahLst/>
            <a:cxnLst/>
            <a:rect r="r" b="b" t="t" l="l"/>
            <a:pathLst>
              <a:path h="2398559" w="3573272">
                <a:moveTo>
                  <a:pt x="0" y="0"/>
                </a:moveTo>
                <a:lnTo>
                  <a:pt x="3573272" y="0"/>
                </a:lnTo>
                <a:lnTo>
                  <a:pt x="3573272" y="2398559"/>
                </a:lnTo>
                <a:lnTo>
                  <a:pt x="0" y="239855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897778" y="6631232"/>
            <a:ext cx="2215209" cy="2821922"/>
          </a:xfrm>
          <a:custGeom>
            <a:avLst/>
            <a:gdLst/>
            <a:ahLst/>
            <a:cxnLst/>
            <a:rect r="r" b="b" t="t" l="l"/>
            <a:pathLst>
              <a:path h="2821922" w="2215209">
                <a:moveTo>
                  <a:pt x="0" y="0"/>
                </a:moveTo>
                <a:lnTo>
                  <a:pt x="2215209" y="0"/>
                </a:lnTo>
                <a:lnTo>
                  <a:pt x="2215209" y="2821922"/>
                </a:lnTo>
                <a:lnTo>
                  <a:pt x="0" y="282192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65340" y="3064494"/>
            <a:ext cx="11612675" cy="6270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A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história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 parecia divertida no início, com muitos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personagens engraçados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 e coloridos. 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Mas, de repente, apareceu um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personagem estranho e assustador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 que deixou o Amarelinho incomodado. 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Ele sentiu um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friozinho na barriga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 e não conseguiu parar de olhar para a tela, mesmo não gostando do que via. Ele pensou "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Não gostei disso, está me deixando com medo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”.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 que o Amarelinho deveria fazer?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0735604">
            <a:off x="2587441" y="6182686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0" y="0"/>
                </a:lnTo>
                <a:lnTo>
                  <a:pt x="3814650" y="2337341"/>
                </a:lnTo>
                <a:lnTo>
                  <a:pt x="0" y="233734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308159" y="5356037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1"/>
                </a:lnTo>
                <a:lnTo>
                  <a:pt x="0" y="233734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400000">
            <a:off x="6142752" y="3258612"/>
            <a:ext cx="5694538" cy="7708343"/>
          </a:xfrm>
          <a:custGeom>
            <a:avLst/>
            <a:gdLst/>
            <a:ahLst/>
            <a:cxnLst/>
            <a:rect r="r" b="b" t="t" l="l"/>
            <a:pathLst>
              <a:path h="7708343" w="5694538">
                <a:moveTo>
                  <a:pt x="0" y="0"/>
                </a:moveTo>
                <a:lnTo>
                  <a:pt x="5694538" y="0"/>
                </a:lnTo>
                <a:lnTo>
                  <a:pt x="5694538" y="7708343"/>
                </a:lnTo>
                <a:lnTo>
                  <a:pt x="0" y="770834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057900" y="7902928"/>
            <a:ext cx="6786292" cy="913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66"/>
              </a:lnSpc>
            </a:pPr>
            <a:r>
              <a:rPr lang="en-US" sz="2618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EPISÓDIO 232 - O NATAL ESPECIAL</a:t>
            </a:r>
          </a:p>
          <a:p>
            <a:pPr algn="l">
              <a:lnSpc>
                <a:spcPts val="3666"/>
              </a:lnSpc>
            </a:pPr>
            <a:r>
              <a:rPr lang="en-US" sz="2618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 MARY E ANTÔNIO</a:t>
            </a:r>
          </a:p>
        </p:txBody>
      </p:sp>
      <p:sp>
        <p:nvSpPr>
          <p:cNvPr name="Freeform 9" id="9"/>
          <p:cNvSpPr/>
          <p:nvPr/>
        </p:nvSpPr>
        <p:spPr>
          <a:xfrm flipH="true" flipV="false" rot="0">
            <a:off x="6835261" y="8117458"/>
            <a:ext cx="4945797" cy="2281685"/>
          </a:xfrm>
          <a:custGeom>
            <a:avLst/>
            <a:gdLst/>
            <a:ahLst/>
            <a:cxnLst/>
            <a:rect r="r" b="b" t="t" l="l"/>
            <a:pathLst>
              <a:path h="2281685" w="4945797">
                <a:moveTo>
                  <a:pt x="4945797" y="0"/>
                </a:moveTo>
                <a:lnTo>
                  <a:pt x="0" y="0"/>
                </a:lnTo>
                <a:lnTo>
                  <a:pt x="0" y="2281684"/>
                </a:lnTo>
                <a:lnTo>
                  <a:pt x="4945797" y="2281684"/>
                </a:lnTo>
                <a:lnTo>
                  <a:pt x="4945797" y="0"/>
                </a:lnTo>
                <a:close/>
              </a:path>
            </a:pathLst>
          </a:custGeom>
          <a:blipFill>
            <a:blip r:embed="rId11"/>
            <a:stretch>
              <a:fillRect l="-75746" t="-888820" r="-458117" b="-385148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6057900" y="5143500"/>
            <a:ext cx="5723158" cy="2549878"/>
            <a:chOff x="0" y="0"/>
            <a:chExt cx="1507334" cy="67157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07334" cy="671573"/>
            </a:xfrm>
            <a:custGeom>
              <a:avLst/>
              <a:gdLst/>
              <a:ahLst/>
              <a:cxnLst/>
              <a:rect r="r" b="b" t="t" l="l"/>
              <a:pathLst>
                <a:path h="671573" w="1507334">
                  <a:moveTo>
                    <a:pt x="0" y="0"/>
                  </a:moveTo>
                  <a:lnTo>
                    <a:pt x="1507334" y="0"/>
                  </a:lnTo>
                  <a:lnTo>
                    <a:pt x="1507334" y="671573"/>
                  </a:lnTo>
                  <a:lnTo>
                    <a:pt x="0" y="671573"/>
                  </a:lnTo>
                  <a:close/>
                </a:path>
              </a:pathLst>
            </a:custGeom>
            <a:solidFill>
              <a:srgbClr val="484FA2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28575"/>
              <a:ext cx="1507334" cy="7001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83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5969115" y="5143500"/>
            <a:ext cx="5811943" cy="2549878"/>
            <a:chOff x="0" y="0"/>
            <a:chExt cx="945683" cy="4149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45683" cy="414900"/>
            </a:xfrm>
            <a:custGeom>
              <a:avLst/>
              <a:gdLst/>
              <a:ahLst/>
              <a:cxnLst/>
              <a:rect r="r" b="b" t="t" l="l"/>
              <a:pathLst>
                <a:path h="414900" w="945683">
                  <a:moveTo>
                    <a:pt x="0" y="0"/>
                  </a:moveTo>
                  <a:lnTo>
                    <a:pt x="945683" y="0"/>
                  </a:lnTo>
                  <a:lnTo>
                    <a:pt x="945683" y="414900"/>
                  </a:lnTo>
                  <a:lnTo>
                    <a:pt x="0" y="414900"/>
                  </a:lnTo>
                  <a:close/>
                </a:path>
              </a:pathLst>
            </a:custGeom>
            <a:blipFill>
              <a:blip r:embed="rId12"/>
              <a:stretch>
                <a:fillRect l="0" t="-14247" r="0" b="-14247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8463154" y="5997840"/>
            <a:ext cx="1053734" cy="1053734"/>
          </a:xfrm>
          <a:custGeom>
            <a:avLst/>
            <a:gdLst/>
            <a:ahLst/>
            <a:cxnLst/>
            <a:rect r="r" b="b" t="t" l="l"/>
            <a:pathLst>
              <a:path h="1053734" w="1053734">
                <a:moveTo>
                  <a:pt x="0" y="0"/>
                </a:moveTo>
                <a:lnTo>
                  <a:pt x="1053734" y="0"/>
                </a:lnTo>
                <a:lnTo>
                  <a:pt x="1053734" y="1053735"/>
                </a:lnTo>
                <a:lnTo>
                  <a:pt x="0" y="105373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685362" y="4691960"/>
            <a:ext cx="373188" cy="361526"/>
          </a:xfrm>
          <a:custGeom>
            <a:avLst/>
            <a:gdLst/>
            <a:ahLst/>
            <a:cxnLst/>
            <a:rect r="r" b="b" t="t" l="l"/>
            <a:pathLst>
              <a:path h="361526" w="373188">
                <a:moveTo>
                  <a:pt x="0" y="0"/>
                </a:moveTo>
                <a:lnTo>
                  <a:pt x="373189" y="0"/>
                </a:lnTo>
                <a:lnTo>
                  <a:pt x="373189" y="361526"/>
                </a:lnTo>
                <a:lnTo>
                  <a:pt x="0" y="36152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1267084" y="4691960"/>
            <a:ext cx="361526" cy="361526"/>
          </a:xfrm>
          <a:custGeom>
            <a:avLst/>
            <a:gdLst/>
            <a:ahLst/>
            <a:cxnLst/>
            <a:rect r="r" b="b" t="t" l="l"/>
            <a:pathLst>
              <a:path h="361526" w="361526">
                <a:moveTo>
                  <a:pt x="0" y="0"/>
                </a:moveTo>
                <a:lnTo>
                  <a:pt x="361526" y="0"/>
                </a:lnTo>
                <a:lnTo>
                  <a:pt x="361526" y="361526"/>
                </a:lnTo>
                <a:lnTo>
                  <a:pt x="0" y="36152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6057900" y="4661898"/>
            <a:ext cx="569799" cy="421651"/>
          </a:xfrm>
          <a:custGeom>
            <a:avLst/>
            <a:gdLst/>
            <a:ahLst/>
            <a:cxnLst/>
            <a:rect r="r" b="b" t="t" l="l"/>
            <a:pathLst>
              <a:path h="421651" w="569799">
                <a:moveTo>
                  <a:pt x="0" y="0"/>
                </a:moveTo>
                <a:lnTo>
                  <a:pt x="569799" y="0"/>
                </a:lnTo>
                <a:lnTo>
                  <a:pt x="569799" y="421651"/>
                </a:lnTo>
                <a:lnTo>
                  <a:pt x="0" y="42165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1349072">
            <a:off x="9466830" y="7495967"/>
            <a:ext cx="3573272" cy="2398559"/>
          </a:xfrm>
          <a:custGeom>
            <a:avLst/>
            <a:gdLst/>
            <a:ahLst/>
            <a:cxnLst/>
            <a:rect r="r" b="b" t="t" l="l"/>
            <a:pathLst>
              <a:path h="2398559" w="3573272">
                <a:moveTo>
                  <a:pt x="0" y="0"/>
                </a:moveTo>
                <a:lnTo>
                  <a:pt x="3573273" y="0"/>
                </a:lnTo>
                <a:lnTo>
                  <a:pt x="3573273" y="2398559"/>
                </a:lnTo>
                <a:lnTo>
                  <a:pt x="0" y="2398559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736406" y="6418439"/>
            <a:ext cx="4891293" cy="4114800"/>
          </a:xfrm>
          <a:custGeom>
            <a:avLst/>
            <a:gdLst/>
            <a:ahLst/>
            <a:cxnLst/>
            <a:rect r="r" b="b" t="t" l="l"/>
            <a:pathLst>
              <a:path h="4114800" w="4891293">
                <a:moveTo>
                  <a:pt x="0" y="0"/>
                </a:moveTo>
                <a:lnTo>
                  <a:pt x="4891293" y="0"/>
                </a:lnTo>
                <a:lnTo>
                  <a:pt x="489129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580751" y="1626925"/>
            <a:ext cx="15012924" cy="2270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O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Amarelinho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 começou a assistir a um outro vídeo animado e cheio de cores, mas, no meio da história, ele travou! </a:t>
            </a: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De repente, apareceu uma mensagem na tela dizendo: "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Você atingiu o limite de tempo de tela para hoje.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"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849377" y="8007331"/>
            <a:ext cx="2163366" cy="687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58"/>
              </a:lnSpc>
            </a:pPr>
            <a:r>
              <a:rPr lang="en-US" sz="40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Ah! Não!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6627699" y="5214248"/>
            <a:ext cx="4780425" cy="932918"/>
            <a:chOff x="0" y="0"/>
            <a:chExt cx="6373900" cy="1243890"/>
          </a:xfrm>
        </p:grpSpPr>
        <p:grpSp>
          <p:nvGrpSpPr>
            <p:cNvPr name="Group 25" id="25"/>
            <p:cNvGrpSpPr/>
            <p:nvPr/>
          </p:nvGrpSpPr>
          <p:grpSpPr>
            <a:xfrm rot="0">
              <a:off x="0" y="0"/>
              <a:ext cx="6256341" cy="1243890"/>
              <a:chOff x="0" y="0"/>
              <a:chExt cx="1235821" cy="245707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1235820" cy="245707"/>
              </a:xfrm>
              <a:custGeom>
                <a:avLst/>
                <a:gdLst/>
                <a:ahLst/>
                <a:cxnLst/>
                <a:rect r="r" b="b" t="t" l="l"/>
                <a:pathLst>
                  <a:path h="245707" w="1235820">
                    <a:moveTo>
                      <a:pt x="0" y="0"/>
                    </a:moveTo>
                    <a:lnTo>
                      <a:pt x="1235820" y="0"/>
                    </a:lnTo>
                    <a:lnTo>
                      <a:pt x="1235820" y="245707"/>
                    </a:lnTo>
                    <a:lnTo>
                      <a:pt x="0" y="245707"/>
                    </a:lnTo>
                    <a:close/>
                  </a:path>
                </a:pathLst>
              </a:custGeom>
              <a:solidFill>
                <a:srgbClr val="F8DB52"/>
              </a:solidFill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0" y="-57150"/>
                <a:ext cx="1235821" cy="30285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66"/>
                  </a:lnSpc>
                </a:pPr>
              </a:p>
            </p:txBody>
          </p:sp>
        </p:grpSp>
        <p:sp>
          <p:nvSpPr>
            <p:cNvPr name="Freeform 28" id="28"/>
            <p:cNvSpPr/>
            <p:nvPr/>
          </p:nvSpPr>
          <p:spPr>
            <a:xfrm flipH="false" flipV="false" rot="0">
              <a:off x="406779" y="141692"/>
              <a:ext cx="1214155" cy="925793"/>
            </a:xfrm>
            <a:custGeom>
              <a:avLst/>
              <a:gdLst/>
              <a:ahLst/>
              <a:cxnLst/>
              <a:rect r="r" b="b" t="t" l="l"/>
              <a:pathLst>
                <a:path h="925793" w="1214155">
                  <a:moveTo>
                    <a:pt x="0" y="0"/>
                  </a:moveTo>
                  <a:lnTo>
                    <a:pt x="1214155" y="0"/>
                  </a:lnTo>
                  <a:lnTo>
                    <a:pt x="1214155" y="925793"/>
                  </a:lnTo>
                  <a:lnTo>
                    <a:pt x="0" y="925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 rot="0">
              <a:off x="1846934" y="89454"/>
              <a:ext cx="4526966" cy="9340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44"/>
                </a:lnSpc>
              </a:pPr>
              <a:r>
                <a:rPr lang="en-US" sz="2032" b="true">
                  <a:solidFill>
                    <a:srgbClr val="545454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Você atingiu o limite de tempo de tela para hoje.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531527" y="6783891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0" y="0"/>
                </a:lnTo>
                <a:lnTo>
                  <a:pt x="3814650" y="2337340"/>
                </a:lnTo>
                <a:lnTo>
                  <a:pt x="0" y="23373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063604" y="5892260"/>
            <a:ext cx="3375248" cy="4394740"/>
          </a:xfrm>
          <a:custGeom>
            <a:avLst/>
            <a:gdLst/>
            <a:ahLst/>
            <a:cxnLst/>
            <a:rect r="r" b="b" t="t" l="l"/>
            <a:pathLst>
              <a:path h="4394740" w="3375248">
                <a:moveTo>
                  <a:pt x="3375248" y="0"/>
                </a:moveTo>
                <a:lnTo>
                  <a:pt x="0" y="0"/>
                </a:lnTo>
                <a:lnTo>
                  <a:pt x="0" y="4394740"/>
                </a:lnTo>
                <a:lnTo>
                  <a:pt x="3375248" y="4394740"/>
                </a:lnTo>
                <a:lnTo>
                  <a:pt x="3375248" y="0"/>
                </a:lnTo>
                <a:close/>
              </a:path>
            </a:pathLst>
          </a:custGeom>
          <a:blipFill>
            <a:blip r:embed="rId9"/>
            <a:stretch>
              <a:fillRect l="-265775" t="-192457" r="-26297" b="-8661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439052">
            <a:off x="6823855" y="2008964"/>
            <a:ext cx="5256129" cy="7429157"/>
          </a:xfrm>
          <a:custGeom>
            <a:avLst/>
            <a:gdLst/>
            <a:ahLst/>
            <a:cxnLst/>
            <a:rect r="r" b="b" t="t" l="l"/>
            <a:pathLst>
              <a:path h="7429157" w="5256129">
                <a:moveTo>
                  <a:pt x="0" y="0"/>
                </a:moveTo>
                <a:lnTo>
                  <a:pt x="5256129" y="0"/>
                </a:lnTo>
                <a:lnTo>
                  <a:pt x="5256129" y="7429157"/>
                </a:lnTo>
                <a:lnTo>
                  <a:pt x="0" y="742915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15343">
            <a:off x="3629102" y="2773871"/>
            <a:ext cx="10453883" cy="5880309"/>
          </a:xfrm>
          <a:custGeom>
            <a:avLst/>
            <a:gdLst/>
            <a:ahLst/>
            <a:cxnLst/>
            <a:rect r="r" b="b" t="t" l="l"/>
            <a:pathLst>
              <a:path h="5880309" w="10453883">
                <a:moveTo>
                  <a:pt x="0" y="0"/>
                </a:moveTo>
                <a:lnTo>
                  <a:pt x="10453882" y="0"/>
                </a:lnTo>
                <a:lnTo>
                  <a:pt x="10453882" y="5880309"/>
                </a:lnTo>
                <a:lnTo>
                  <a:pt x="0" y="58803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911556" y="6034406"/>
            <a:ext cx="1971001" cy="1276223"/>
          </a:xfrm>
          <a:custGeom>
            <a:avLst/>
            <a:gdLst/>
            <a:ahLst/>
            <a:cxnLst/>
            <a:rect r="r" b="b" t="t" l="l"/>
            <a:pathLst>
              <a:path h="1276223" w="1971001">
                <a:moveTo>
                  <a:pt x="0" y="0"/>
                </a:moveTo>
                <a:lnTo>
                  <a:pt x="1971002" y="0"/>
                </a:lnTo>
                <a:lnTo>
                  <a:pt x="1971002" y="1276224"/>
                </a:lnTo>
                <a:lnTo>
                  <a:pt x="0" y="12762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309345" y="5143712"/>
            <a:ext cx="3046633" cy="2166918"/>
          </a:xfrm>
          <a:custGeom>
            <a:avLst/>
            <a:gdLst/>
            <a:ahLst/>
            <a:cxnLst/>
            <a:rect r="r" b="b" t="t" l="l"/>
            <a:pathLst>
              <a:path h="2166918" w="3046633">
                <a:moveTo>
                  <a:pt x="0" y="0"/>
                </a:moveTo>
                <a:lnTo>
                  <a:pt x="3046633" y="0"/>
                </a:lnTo>
                <a:lnTo>
                  <a:pt x="3046633" y="2166918"/>
                </a:lnTo>
                <a:lnTo>
                  <a:pt x="0" y="216691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755317" y="3881189"/>
            <a:ext cx="1201320" cy="1659855"/>
          </a:xfrm>
          <a:custGeom>
            <a:avLst/>
            <a:gdLst/>
            <a:ahLst/>
            <a:cxnLst/>
            <a:rect r="r" b="b" t="t" l="l"/>
            <a:pathLst>
              <a:path h="1659855" w="1201320">
                <a:moveTo>
                  <a:pt x="0" y="0"/>
                </a:moveTo>
                <a:lnTo>
                  <a:pt x="1201321" y="0"/>
                </a:lnTo>
                <a:lnTo>
                  <a:pt x="1201321" y="1659856"/>
                </a:lnTo>
                <a:lnTo>
                  <a:pt x="0" y="165985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310896" y="6480702"/>
            <a:ext cx="1201320" cy="1659855"/>
          </a:xfrm>
          <a:custGeom>
            <a:avLst/>
            <a:gdLst/>
            <a:ahLst/>
            <a:cxnLst/>
            <a:rect r="r" b="b" t="t" l="l"/>
            <a:pathLst>
              <a:path h="1659855" w="1201320">
                <a:moveTo>
                  <a:pt x="0" y="0"/>
                </a:moveTo>
                <a:lnTo>
                  <a:pt x="1201321" y="0"/>
                </a:lnTo>
                <a:lnTo>
                  <a:pt x="1201321" y="1659855"/>
                </a:lnTo>
                <a:lnTo>
                  <a:pt x="0" y="165985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73364" y="6805477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73364" y="3872373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8"/>
                </a:lnTo>
                <a:lnTo>
                  <a:pt x="0" y="17871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SÍNTESE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Aprendemos?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735615" y="3597430"/>
            <a:ext cx="12022389" cy="2270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Quando usamos o</a:t>
            </a:r>
            <a:r>
              <a:rPr lang="en-US" sz="3241" b="true">
                <a:solidFill>
                  <a:srgbClr val="E2172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tablet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assistimos a vídeos ou jogamos, podemos sentir várias coisas. Às vezes, ficamos </a:t>
            </a:r>
            <a:r>
              <a:rPr lang="en-US" sz="3241" b="true">
                <a:solidFill>
                  <a:srgbClr val="E2172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felizes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 </a:t>
            </a:r>
            <a:r>
              <a:rPr lang="en-US" sz="3241" b="true">
                <a:solidFill>
                  <a:srgbClr val="E2172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animados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mas outras vezes podemos </a:t>
            </a:r>
            <a:r>
              <a:rPr lang="en-US" sz="3241" b="true">
                <a:solidFill>
                  <a:srgbClr val="E2172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sentir medo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tristeza ou irritação.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735615" y="6534509"/>
            <a:ext cx="12022389" cy="2270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6161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 você ficar</a:t>
            </a:r>
            <a:r>
              <a:rPr lang="en-US" sz="3241" b="true">
                <a:solidFill>
                  <a:srgbClr val="E2172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irritado </a:t>
            </a:r>
            <a:r>
              <a:rPr lang="en-US" sz="3241" b="true">
                <a:solidFill>
                  <a:srgbClr val="16161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ou </a:t>
            </a: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desconfortável</a:t>
            </a:r>
            <a:r>
              <a:rPr lang="en-US" sz="3241" b="true">
                <a:solidFill>
                  <a:srgbClr val="16161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com algo que viu ou sentiu enquanto estava usando tecnologia, pare um pouquinho e </a:t>
            </a: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conte para um adulto de confiança, como seus pais</a:t>
            </a:r>
            <a:r>
              <a:rPr lang="en-US" sz="3241" b="true">
                <a:solidFill>
                  <a:srgbClr val="16161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DAGXk8D65Mc</dc:identifier>
  <dcterms:modified xsi:type="dcterms:W3CDTF">2011-08-01T06:04:30Z</dcterms:modified>
  <cp:revision>1</cp:revision>
  <dc:title>Intervenção #18 - Meu Coração e a Tecnologia</dc:title>
</cp:coreProperties>
</file>