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28"/>
    <p:sldId id="257" r:id="rId29"/>
    <p:sldId id="258" r:id="rId30"/>
    <p:sldId id="259" r:id="rId31"/>
    <p:sldId id="260" r:id="rId32"/>
    <p:sldId id="261" r:id="rId33"/>
    <p:sldId id="262" r:id="rId34"/>
  </p:sldIdLst>
  <p:sldSz cx="18288000" cy="10287000"/>
  <p:notesSz cx="6858000" cy="9144000"/>
  <p:embeddedFontLst>
    <p:embeddedFont>
      <p:font typeface="Glacial Indifference" charset="1" panose="00000000000000000000"/>
      <p:regular r:id="rId6"/>
    </p:embeddedFont>
    <p:embeddedFont>
      <p:font typeface="Glacial Indifference Bold" charset="1" panose="00000800000000000000"/>
      <p:regular r:id="rId7"/>
    </p:embeddedFont>
    <p:embeddedFont>
      <p:font typeface="Glacial Indifference Italics" charset="1" panose="00000000000000000000"/>
      <p:regular r:id="rId8"/>
    </p:embeddedFont>
    <p:embeddedFont>
      <p:font typeface="Glacial Indifference Bold Italics" charset="1" panose="00000800000000000000"/>
      <p:regular r:id="rId9"/>
    </p:embeddedFont>
    <p:embeddedFont>
      <p:font typeface="Arimo" charset="1" panose="020B0604020202020204"/>
      <p:regular r:id="rId10"/>
    </p:embeddedFont>
    <p:embeddedFont>
      <p:font typeface="Arimo Bold" charset="1" panose="020B0704020202020204"/>
      <p:regular r:id="rId11"/>
    </p:embeddedFont>
    <p:embeddedFont>
      <p:font typeface="Arimo Italics" charset="1" panose="020B0604020202090204"/>
      <p:regular r:id="rId12"/>
    </p:embeddedFont>
    <p:embeddedFont>
      <p:font typeface="Arimo Bold Italics" charset="1" panose="020B0704020202090204"/>
      <p:regular r:id="rId13"/>
    </p:embeddedFont>
    <p:embeddedFont>
      <p:font typeface="Nourd" charset="1" panose="00000500000000000000"/>
      <p:regular r:id="rId14"/>
    </p:embeddedFont>
    <p:embeddedFont>
      <p:font typeface="Nourd Bold" charset="1" panose="00000800000000000000"/>
      <p:regular r:id="rId15"/>
    </p:embeddedFont>
    <p:embeddedFont>
      <p:font typeface="Nourd Light" charset="1" panose="00000400000000000000"/>
      <p:regular r:id="rId16"/>
    </p:embeddedFont>
    <p:embeddedFont>
      <p:font typeface="Nourd Medium" charset="1" panose="00000600000000000000"/>
      <p:regular r:id="rId17"/>
    </p:embeddedFont>
    <p:embeddedFont>
      <p:font typeface="Nourd Semi-Bold" charset="1" panose="00000700000000000000"/>
      <p:regular r:id="rId18"/>
    </p:embeddedFont>
    <p:embeddedFont>
      <p:font typeface="Nourd Heavy" charset="1" panose="00000A00000000000000"/>
      <p:regular r:id="rId19"/>
    </p:embeddedFont>
    <p:embeddedFont>
      <p:font typeface="Open Sans" charset="1" panose="020B0606030504020204"/>
      <p:regular r:id="rId20"/>
    </p:embeddedFont>
    <p:embeddedFont>
      <p:font typeface="Open Sans Bold" charset="1" panose="020B0806030504020204"/>
      <p:regular r:id="rId21"/>
    </p:embeddedFont>
    <p:embeddedFont>
      <p:font typeface="Open Sans Italics" charset="1" panose="020B0606030504020204"/>
      <p:regular r:id="rId22"/>
    </p:embeddedFont>
    <p:embeddedFont>
      <p:font typeface="Open Sans Bold Italics" charset="1" panose="020B0806030504020204"/>
      <p:regular r:id="rId23"/>
    </p:embeddedFont>
    <p:embeddedFont>
      <p:font typeface="Open Sans Light" charset="1" panose="020B0306030504020204"/>
      <p:regular r:id="rId24"/>
    </p:embeddedFont>
    <p:embeddedFont>
      <p:font typeface="Open Sans Light Italics" charset="1" panose="020B0306030504020204"/>
      <p:regular r:id="rId25"/>
    </p:embeddedFont>
    <p:embeddedFont>
      <p:font typeface="Open Sans Ultra-Bold" charset="1" panose="00000000000000000000"/>
      <p:regular r:id="rId26"/>
    </p:embeddedFont>
    <p:embeddedFont>
      <p:font typeface="Open Sans Ultra-Bold Italics" charset="1" panose="00000000000000000000"/>
      <p:regular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26" Target="fonts/font26.fntdata" Type="http://schemas.openxmlformats.org/officeDocument/2006/relationships/font"/><Relationship Id="rId27" Target="fonts/font27.fntdata" Type="http://schemas.openxmlformats.org/officeDocument/2006/relationships/font"/><Relationship Id="rId28" Target="slides/slide1.xml" Type="http://schemas.openxmlformats.org/officeDocument/2006/relationships/slide"/><Relationship Id="rId29" Target="slides/slide2.xml" Type="http://schemas.openxmlformats.org/officeDocument/2006/relationships/slide"/><Relationship Id="rId3" Target="viewProps.xml" Type="http://schemas.openxmlformats.org/officeDocument/2006/relationships/viewProps"/><Relationship Id="rId30" Target="slides/slide3.xml" Type="http://schemas.openxmlformats.org/officeDocument/2006/relationships/slide"/><Relationship Id="rId31" Target="slides/slide4.xml" Type="http://schemas.openxmlformats.org/officeDocument/2006/relationships/slide"/><Relationship Id="rId32" Target="slides/slide5.xml" Type="http://schemas.openxmlformats.org/officeDocument/2006/relationships/slide"/><Relationship Id="rId33" Target="slides/slide6.xml" Type="http://schemas.openxmlformats.org/officeDocument/2006/relationships/slide"/><Relationship Id="rId34" Target="slides/slide7.xml" Type="http://schemas.openxmlformats.org/officeDocument/2006/relationships/slide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fonts/font6.fntdata" Type="http://schemas.openxmlformats.org/officeDocument/2006/relationships/font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http://passaporte.education" TargetMode="External" Type="http://schemas.openxmlformats.org/officeDocument/2006/relationships/hyperlink"/><Relationship Id="rId9" Target="../media/image7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8.png" Type="http://schemas.openxmlformats.org/officeDocument/2006/relationships/image"/><Relationship Id="rId8" Target="../media/image9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10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8.png" Type="http://schemas.openxmlformats.org/officeDocument/2006/relationships/image"/><Relationship Id="rId8" Target="../media/image9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4.svg" Type="http://schemas.openxmlformats.org/officeDocument/2006/relationships/image"/><Relationship Id="rId11" Target="../media/image15.png" Type="http://schemas.openxmlformats.org/officeDocument/2006/relationships/image"/><Relationship Id="rId12" Target="../media/image16.svg" Type="http://schemas.openxmlformats.org/officeDocument/2006/relationships/image"/><Relationship Id="rId13" Target="../media/image17.pn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11.png" Type="http://schemas.openxmlformats.org/officeDocument/2006/relationships/image"/><Relationship Id="rId8" Target="../media/image12.svg" Type="http://schemas.openxmlformats.org/officeDocument/2006/relationships/image"/><Relationship Id="rId9" Target="../media/image13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1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18.png" Type="http://schemas.openxmlformats.org/officeDocument/2006/relationships/image"/><Relationship Id="rId8" Target="../media/image19.svg" Type="http://schemas.openxmlformats.org/officeDocument/2006/relationships/image"/><Relationship Id="rId9" Target="../media/image20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020139" y="865594"/>
            <a:ext cx="13779070" cy="8392706"/>
          </a:xfrm>
          <a:custGeom>
            <a:avLst/>
            <a:gdLst/>
            <a:ahLst/>
            <a:cxnLst/>
            <a:rect r="r" b="b" t="t" l="l"/>
            <a:pathLst>
              <a:path h="8392706" w="13779070">
                <a:moveTo>
                  <a:pt x="0" y="0"/>
                </a:moveTo>
                <a:lnTo>
                  <a:pt x="13779071" y="0"/>
                </a:lnTo>
                <a:lnTo>
                  <a:pt x="13779071" y="8392706"/>
                </a:lnTo>
                <a:lnTo>
                  <a:pt x="0" y="83927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260645" y="4258647"/>
            <a:ext cx="15318288" cy="2584961"/>
          </a:xfrm>
          <a:custGeom>
            <a:avLst/>
            <a:gdLst/>
            <a:ahLst/>
            <a:cxnLst/>
            <a:rect r="r" b="b" t="t" l="l"/>
            <a:pathLst>
              <a:path h="2584961" w="15318288">
                <a:moveTo>
                  <a:pt x="0" y="0"/>
                </a:moveTo>
                <a:lnTo>
                  <a:pt x="15318288" y="0"/>
                </a:lnTo>
                <a:lnTo>
                  <a:pt x="15318288" y="2584961"/>
                </a:lnTo>
                <a:lnTo>
                  <a:pt x="0" y="258496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>
            <a:hlinkClick r:id="rId8" tooltip="http://passaporte.education"/>
          </p:cNvPr>
          <p:cNvSpPr/>
          <p:nvPr/>
        </p:nvSpPr>
        <p:spPr>
          <a:xfrm flipH="false" flipV="false" rot="0">
            <a:off x="16085768" y="8556547"/>
            <a:ext cx="2062716" cy="1403506"/>
          </a:xfrm>
          <a:custGeom>
            <a:avLst/>
            <a:gdLst/>
            <a:ahLst/>
            <a:cxnLst/>
            <a:rect r="r" b="b" t="t" l="l"/>
            <a:pathLst>
              <a:path h="1403506" w="2062716">
                <a:moveTo>
                  <a:pt x="0" y="0"/>
                </a:moveTo>
                <a:lnTo>
                  <a:pt x="2062715" y="0"/>
                </a:lnTo>
                <a:lnTo>
                  <a:pt x="2062715" y="1403506"/>
                </a:lnTo>
                <a:lnTo>
                  <a:pt x="0" y="140350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260645" y="3664995"/>
            <a:ext cx="2041579" cy="4155887"/>
          </a:xfrm>
          <a:custGeom>
            <a:avLst/>
            <a:gdLst/>
            <a:ahLst/>
            <a:cxnLst/>
            <a:rect r="r" b="b" t="t" l="l"/>
            <a:pathLst>
              <a:path h="4155887" w="2041579">
                <a:moveTo>
                  <a:pt x="0" y="0"/>
                </a:moveTo>
                <a:lnTo>
                  <a:pt x="2041580" y="0"/>
                </a:lnTo>
                <a:lnTo>
                  <a:pt x="2041580" y="4155887"/>
                </a:lnTo>
                <a:lnTo>
                  <a:pt x="0" y="415588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971014" y="4435753"/>
            <a:ext cx="14607920" cy="20021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340"/>
              </a:lnSpc>
            </a:pPr>
            <a:r>
              <a:rPr lang="en-US" sz="11671">
                <a:solidFill>
                  <a:srgbClr val="975AB6"/>
                </a:solidFill>
                <a:latin typeface="Glacial Indifference Bold"/>
              </a:rPr>
              <a:t>REPASSAR OU NÃO?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4502347" y="924249"/>
            <a:ext cx="8814656" cy="6920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68"/>
              </a:lnSpc>
            </a:pPr>
            <a:r>
              <a:rPr lang="en-US" sz="4048" spc="1109">
                <a:solidFill>
                  <a:srgbClr val="FFEB5B"/>
                </a:solidFill>
                <a:latin typeface="Nourd Bold"/>
              </a:rPr>
              <a:t>TEMA DA AULA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sz="4678" spc="1281">
                <a:solidFill>
                  <a:srgbClr val="FFEB5B"/>
                </a:solidFill>
                <a:latin typeface="Nourd Bold"/>
              </a:rPr>
              <a:t>CONTEXTO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-5400000">
            <a:off x="8340001" y="1955035"/>
            <a:ext cx="1300039" cy="6941957"/>
          </a:xfrm>
          <a:custGeom>
            <a:avLst/>
            <a:gdLst/>
            <a:ahLst/>
            <a:cxnLst/>
            <a:rect r="r" b="b" t="t" l="l"/>
            <a:pathLst>
              <a:path h="6941957" w="1300039">
                <a:moveTo>
                  <a:pt x="0" y="0"/>
                </a:moveTo>
                <a:lnTo>
                  <a:pt x="1300039" y="0"/>
                </a:lnTo>
                <a:lnTo>
                  <a:pt x="1300039" y="6941957"/>
                </a:lnTo>
                <a:lnTo>
                  <a:pt x="0" y="694195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7092589" y="4145563"/>
            <a:ext cx="3794864" cy="4444936"/>
          </a:xfrm>
          <a:custGeom>
            <a:avLst/>
            <a:gdLst/>
            <a:ahLst/>
            <a:cxnLst/>
            <a:rect r="r" b="b" t="t" l="l"/>
            <a:pathLst>
              <a:path h="4444936" w="3794864">
                <a:moveTo>
                  <a:pt x="0" y="0"/>
                </a:moveTo>
                <a:lnTo>
                  <a:pt x="3794864" y="0"/>
                </a:lnTo>
                <a:lnTo>
                  <a:pt x="3794864" y="4444936"/>
                </a:lnTo>
                <a:lnTo>
                  <a:pt x="0" y="444493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3897057" y="45886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sz="4678" spc="1281">
                <a:solidFill>
                  <a:srgbClr val="FFEB5B"/>
                </a:solidFill>
                <a:latin typeface="Nourd Bold"/>
              </a:rPr>
              <a:t>DESAFIO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2929975" y="1529721"/>
            <a:ext cx="12428049" cy="14049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452"/>
              </a:lnSpc>
            </a:pPr>
            <a:r>
              <a:rPr lang="en-US" sz="8180">
                <a:solidFill>
                  <a:srgbClr val="975AB6"/>
                </a:solidFill>
                <a:latin typeface="Glacial Indifference Bold"/>
              </a:rPr>
              <a:t>Encontre sua mensagem!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897057" y="45886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sz="4678" spc="1281">
                <a:solidFill>
                  <a:srgbClr val="FFEB5B"/>
                </a:solidFill>
                <a:latin typeface="Nourd Bold"/>
              </a:rPr>
              <a:t>DESAFIO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28700" y="4787142"/>
            <a:ext cx="16020022" cy="25193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103"/>
              </a:lnSpc>
            </a:pPr>
            <a:r>
              <a:rPr lang="en-US" sz="7216">
                <a:solidFill>
                  <a:srgbClr val="975AB6"/>
                </a:solidFill>
                <a:latin typeface="Glacial Indifference Bold"/>
              </a:rPr>
              <a:t>Você repassaria essa mensagem?</a:t>
            </a:r>
          </a:p>
          <a:p>
            <a:pPr algn="ctr">
              <a:lnSpc>
                <a:spcPts val="10103"/>
              </a:lnSpc>
            </a:pPr>
            <a:r>
              <a:rPr lang="en-US" sz="7216">
                <a:solidFill>
                  <a:srgbClr val="975AB6"/>
                </a:solidFill>
                <a:latin typeface="Glacial Indifference Bold"/>
              </a:rPr>
              <a:t>Justifique!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-5400000">
            <a:off x="8340001" y="558594"/>
            <a:ext cx="1300039" cy="6941957"/>
          </a:xfrm>
          <a:custGeom>
            <a:avLst/>
            <a:gdLst/>
            <a:ahLst/>
            <a:cxnLst/>
            <a:rect r="r" b="b" t="t" l="l"/>
            <a:pathLst>
              <a:path h="6941957" w="1300039">
                <a:moveTo>
                  <a:pt x="0" y="0"/>
                </a:moveTo>
                <a:lnTo>
                  <a:pt x="1300039" y="0"/>
                </a:lnTo>
                <a:lnTo>
                  <a:pt x="1300039" y="6941957"/>
                </a:lnTo>
                <a:lnTo>
                  <a:pt x="0" y="694195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AutoShape 5" id="5"/>
          <p:cNvSpPr/>
          <p:nvPr/>
        </p:nvSpPr>
        <p:spPr>
          <a:xfrm flipH="true">
            <a:off x="5073212" y="3640948"/>
            <a:ext cx="0" cy="5617352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diamond" len="lg" w="lg"/>
            <a:tailEnd type="diamond" len="lg" w="lg"/>
          </a:ln>
        </p:spPr>
      </p:sp>
      <p:sp>
        <p:nvSpPr>
          <p:cNvPr name="AutoShape 6" id="6"/>
          <p:cNvSpPr/>
          <p:nvPr/>
        </p:nvSpPr>
        <p:spPr>
          <a:xfrm flipH="true">
            <a:off x="9430438" y="3640948"/>
            <a:ext cx="0" cy="5617352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diamond" len="lg" w="lg"/>
            <a:tailEnd type="diamond" len="lg" w="lg"/>
          </a:ln>
        </p:spPr>
      </p:sp>
      <p:sp>
        <p:nvSpPr>
          <p:cNvPr name="AutoShape 7" id="7"/>
          <p:cNvSpPr/>
          <p:nvPr/>
        </p:nvSpPr>
        <p:spPr>
          <a:xfrm flipH="true">
            <a:off x="13432827" y="3640948"/>
            <a:ext cx="0" cy="5617352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diamond" len="lg" w="lg"/>
            <a:tailEnd type="diamond" len="lg" w="lg"/>
          </a:ln>
        </p:spPr>
      </p:sp>
      <p:sp>
        <p:nvSpPr>
          <p:cNvPr name="Freeform 8" id="8"/>
          <p:cNvSpPr/>
          <p:nvPr/>
        </p:nvSpPr>
        <p:spPr>
          <a:xfrm flipH="false" flipV="false" rot="0">
            <a:off x="2821456" y="2026700"/>
            <a:ext cx="789645" cy="748009"/>
          </a:xfrm>
          <a:custGeom>
            <a:avLst/>
            <a:gdLst/>
            <a:ahLst/>
            <a:cxnLst/>
            <a:rect r="r" b="b" t="t" l="l"/>
            <a:pathLst>
              <a:path h="748009" w="789645">
                <a:moveTo>
                  <a:pt x="0" y="0"/>
                </a:moveTo>
                <a:lnTo>
                  <a:pt x="789645" y="0"/>
                </a:lnTo>
                <a:lnTo>
                  <a:pt x="789645" y="748009"/>
                </a:lnTo>
                <a:lnTo>
                  <a:pt x="0" y="74800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6896265" y="2153058"/>
            <a:ext cx="682115" cy="734510"/>
          </a:xfrm>
          <a:custGeom>
            <a:avLst/>
            <a:gdLst/>
            <a:ahLst/>
            <a:cxnLst/>
            <a:rect r="r" b="b" t="t" l="l"/>
            <a:pathLst>
              <a:path h="734510" w="682115">
                <a:moveTo>
                  <a:pt x="0" y="0"/>
                </a:moveTo>
                <a:lnTo>
                  <a:pt x="682115" y="0"/>
                </a:lnTo>
                <a:lnTo>
                  <a:pt x="682115" y="734510"/>
                </a:lnTo>
                <a:lnTo>
                  <a:pt x="0" y="73451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1085864" y="2141282"/>
            <a:ext cx="633427" cy="633427"/>
          </a:xfrm>
          <a:custGeom>
            <a:avLst/>
            <a:gdLst/>
            <a:ahLst/>
            <a:cxnLst/>
            <a:rect r="r" b="b" t="t" l="l"/>
            <a:pathLst>
              <a:path h="633427" w="633427">
                <a:moveTo>
                  <a:pt x="0" y="0"/>
                </a:moveTo>
                <a:lnTo>
                  <a:pt x="633426" y="0"/>
                </a:lnTo>
                <a:lnTo>
                  <a:pt x="633426" y="633427"/>
                </a:lnTo>
                <a:lnTo>
                  <a:pt x="0" y="63342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4546767" y="2261915"/>
            <a:ext cx="865956" cy="625653"/>
          </a:xfrm>
          <a:custGeom>
            <a:avLst/>
            <a:gdLst/>
            <a:ahLst/>
            <a:cxnLst/>
            <a:rect r="r" b="b" t="t" l="l"/>
            <a:pathLst>
              <a:path h="625653" w="865956">
                <a:moveTo>
                  <a:pt x="0" y="0"/>
                </a:moveTo>
                <a:lnTo>
                  <a:pt x="865955" y="0"/>
                </a:lnTo>
                <a:lnTo>
                  <a:pt x="865955" y="625653"/>
                </a:lnTo>
                <a:lnTo>
                  <a:pt x="0" y="625653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3748470" y="456288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sz="4678" spc="1281">
                <a:solidFill>
                  <a:srgbClr val="FFEB5B"/>
                </a:solidFill>
                <a:latin typeface="Nourd Bold"/>
              </a:rPr>
              <a:t>MÃO NA MASSA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780771" y="2830418"/>
            <a:ext cx="3163886" cy="5056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155"/>
              </a:lnSpc>
            </a:pPr>
            <a:r>
              <a:rPr lang="en-US" sz="2968">
                <a:solidFill>
                  <a:srgbClr val="4D4D4D"/>
                </a:solidFill>
                <a:latin typeface="Open Sans Bold"/>
              </a:rPr>
              <a:t>Medo/Urgência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5450426" y="2830418"/>
            <a:ext cx="3873562" cy="5056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155"/>
              </a:lnSpc>
            </a:pPr>
            <a:r>
              <a:rPr lang="en-US" sz="2968">
                <a:solidFill>
                  <a:srgbClr val="4D4D4D"/>
                </a:solidFill>
                <a:latin typeface="Open Sans Bold"/>
              </a:rPr>
              <a:t>Eventos/Informação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0348172" y="2830418"/>
            <a:ext cx="2436469" cy="5056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155"/>
              </a:lnSpc>
            </a:pPr>
            <a:r>
              <a:rPr lang="en-US" sz="2968">
                <a:solidFill>
                  <a:srgbClr val="4D4D4D"/>
                </a:solidFill>
                <a:latin typeface="Open Sans Bold"/>
              </a:rPr>
              <a:t>Brincadeira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4332829" y="2830418"/>
            <a:ext cx="1442924" cy="5056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155"/>
              </a:lnSpc>
            </a:pPr>
            <a:r>
              <a:rPr lang="en-US" sz="2968">
                <a:solidFill>
                  <a:srgbClr val="4D4D4D"/>
                </a:solidFill>
                <a:latin typeface="Open Sans Bold"/>
              </a:rPr>
              <a:t>Pânico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658717" y="3872373"/>
            <a:ext cx="1787117" cy="1787117"/>
          </a:xfrm>
          <a:custGeom>
            <a:avLst/>
            <a:gdLst/>
            <a:ahLst/>
            <a:cxnLst/>
            <a:rect r="r" b="b" t="t" l="l"/>
            <a:pathLst>
              <a:path h="1787117" w="1787117">
                <a:moveTo>
                  <a:pt x="0" y="0"/>
                </a:moveTo>
                <a:lnTo>
                  <a:pt x="1787118" y="0"/>
                </a:lnTo>
                <a:lnTo>
                  <a:pt x="1787118" y="1787118"/>
                </a:lnTo>
                <a:lnTo>
                  <a:pt x="0" y="178711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778884" y="6597209"/>
            <a:ext cx="1787117" cy="1787117"/>
          </a:xfrm>
          <a:custGeom>
            <a:avLst/>
            <a:gdLst/>
            <a:ahLst/>
            <a:cxnLst/>
            <a:rect r="r" b="b" t="t" l="l"/>
            <a:pathLst>
              <a:path h="1787117" w="1787117">
                <a:moveTo>
                  <a:pt x="0" y="0"/>
                </a:moveTo>
                <a:lnTo>
                  <a:pt x="1787117" y="0"/>
                </a:lnTo>
                <a:lnTo>
                  <a:pt x="1787117" y="1787117"/>
                </a:lnTo>
                <a:lnTo>
                  <a:pt x="0" y="178711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3897057" y="420013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sz="4678" spc="1281">
                <a:solidFill>
                  <a:srgbClr val="FFEB5B"/>
                </a:solidFill>
                <a:latin typeface="Nourd Bold"/>
              </a:rPr>
              <a:t>SÍNTESE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3415972" y="1529721"/>
            <a:ext cx="11148098" cy="14049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452"/>
              </a:lnSpc>
            </a:pPr>
            <a:r>
              <a:rPr lang="en-US" sz="8180">
                <a:solidFill>
                  <a:srgbClr val="975AB6"/>
                </a:solidFill>
                <a:latin typeface="Glacial Indifference Bold"/>
              </a:rPr>
              <a:t>O que Aprendemos?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3735615" y="3805698"/>
            <a:ext cx="12203148" cy="22703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538"/>
              </a:lnSpc>
            </a:pPr>
            <a:r>
              <a:rPr lang="en-US" sz="3241">
                <a:solidFill>
                  <a:srgbClr val="1F1A17"/>
                </a:solidFill>
                <a:latin typeface="Open Sans Bold"/>
              </a:rPr>
              <a:t>Precisamos </a:t>
            </a:r>
            <a:r>
              <a:rPr lang="en-US" sz="3241">
                <a:solidFill>
                  <a:srgbClr val="DB2B42"/>
                </a:solidFill>
                <a:latin typeface="Open Sans Bold"/>
              </a:rPr>
              <a:t>parar</a:t>
            </a:r>
            <a:r>
              <a:rPr lang="en-US" sz="3241">
                <a:solidFill>
                  <a:srgbClr val="1F1A17"/>
                </a:solidFill>
                <a:latin typeface="Open Sans Bold"/>
              </a:rPr>
              <a:t> e </a:t>
            </a:r>
            <a:r>
              <a:rPr lang="en-US" sz="3241">
                <a:solidFill>
                  <a:srgbClr val="DB2B42"/>
                </a:solidFill>
                <a:latin typeface="Open Sans Bold"/>
              </a:rPr>
              <a:t>pensar</a:t>
            </a:r>
            <a:r>
              <a:rPr lang="en-US" sz="3241">
                <a:solidFill>
                  <a:srgbClr val="1F1A17"/>
                </a:solidFill>
                <a:latin typeface="Open Sans Bold"/>
              </a:rPr>
              <a:t>: Essa mensagem me deixa com medo? Ela poderia chocar os outros? O conteúdo dela é verdadeiro? Ela irá beneficiar alguém? Ela tem boas informações?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3735615" y="6608016"/>
            <a:ext cx="12653335" cy="1698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538"/>
              </a:lnSpc>
            </a:pPr>
            <a:r>
              <a:rPr lang="en-US" sz="3241">
                <a:solidFill>
                  <a:srgbClr val="1F1A17"/>
                </a:solidFill>
                <a:latin typeface="Open Sans Bold"/>
              </a:rPr>
              <a:t>Cabe a </a:t>
            </a:r>
            <a:r>
              <a:rPr lang="en-US" sz="3241">
                <a:solidFill>
                  <a:srgbClr val="D92424"/>
                </a:solidFill>
                <a:latin typeface="Open Sans Bold"/>
              </a:rPr>
              <a:t>você</a:t>
            </a:r>
            <a:r>
              <a:rPr lang="en-US" sz="3241">
                <a:solidFill>
                  <a:srgbClr val="1F1A17"/>
                </a:solidFill>
                <a:latin typeface="Open Sans Bold"/>
              </a:rPr>
              <a:t> decidir se deseja transmitir uma mensagem. Ninguém tem o direito de te obrigar a isso. Se você não se sentir confortável, </a:t>
            </a:r>
            <a:r>
              <a:rPr lang="en-US" sz="3241">
                <a:solidFill>
                  <a:srgbClr val="D92424"/>
                </a:solidFill>
                <a:latin typeface="Open Sans Bold"/>
              </a:rPr>
              <a:t>não transmita</a:t>
            </a:r>
            <a:r>
              <a:rPr lang="en-US" sz="3241">
                <a:solidFill>
                  <a:srgbClr val="1F1A17"/>
                </a:solidFill>
                <a:latin typeface="Open Sans Bold"/>
              </a:rPr>
              <a:t>. 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415972" y="4712359"/>
            <a:ext cx="11148098" cy="14049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452"/>
              </a:lnSpc>
            </a:pPr>
            <a:r>
              <a:rPr lang="en-US" sz="8180">
                <a:solidFill>
                  <a:srgbClr val="975AB6"/>
                </a:solidFill>
                <a:latin typeface="Glacial Indifference Bold"/>
              </a:rPr>
              <a:t>Até a Próxima!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DAGCOnwE9aE</dc:identifier>
  <dcterms:modified xsi:type="dcterms:W3CDTF">2011-08-01T06:04:30Z</dcterms:modified>
  <cp:revision>1</cp:revision>
  <dc:title>Intervenção #13 - Mensagens &amp; Correntes</dc:title>
</cp:coreProperties>
</file>