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8"/>
    <p:sldId id="257" r:id="rId29"/>
    <p:sldId id="258" r:id="rId30"/>
    <p:sldId id="259" r:id="rId31"/>
    <p:sldId id="260" r:id="rId32"/>
    <p:sldId id="261" r:id="rId33"/>
    <p:sldId id="262" r:id="rId34"/>
  </p:sldIdLst>
  <p:sldSz cx="18288000" cy="10287000"/>
  <p:notesSz cx="6858000" cy="9144000"/>
  <p:embeddedFontLst>
    <p:embeddedFont>
      <p:font typeface="Glacial Indifference" charset="1" panose="00000000000000000000"/>
      <p:regular r:id="rId6"/>
    </p:embeddedFont>
    <p:embeddedFont>
      <p:font typeface="Glacial Indifference Bold" charset="1" panose="00000800000000000000"/>
      <p:regular r:id="rId7"/>
    </p:embeddedFont>
    <p:embeddedFont>
      <p:font typeface="Glacial Indifference Italics" charset="1" panose="00000000000000000000"/>
      <p:regular r:id="rId8"/>
    </p:embeddedFont>
    <p:embeddedFont>
      <p:font typeface="Glacial Indifference Bold Italics" charset="1" panose="00000800000000000000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  <p:embeddedFont>
      <p:font typeface="Nourd" charset="1" panose="00000500000000000000"/>
      <p:regular r:id="rId14"/>
    </p:embeddedFont>
    <p:embeddedFont>
      <p:font typeface="Nourd Bold" charset="1" panose="00000800000000000000"/>
      <p:regular r:id="rId15"/>
    </p:embeddedFont>
    <p:embeddedFont>
      <p:font typeface="Nourd Light" charset="1" panose="00000400000000000000"/>
      <p:regular r:id="rId16"/>
    </p:embeddedFont>
    <p:embeddedFont>
      <p:font typeface="Nourd Medium" charset="1" panose="00000600000000000000"/>
      <p:regular r:id="rId17"/>
    </p:embeddedFont>
    <p:embeddedFont>
      <p:font typeface="Nourd Semi-Bold" charset="1" panose="00000700000000000000"/>
      <p:regular r:id="rId18"/>
    </p:embeddedFont>
    <p:embeddedFont>
      <p:font typeface="Nourd Heavy" charset="1" panose="00000A00000000000000"/>
      <p:regular r:id="rId19"/>
    </p:embeddedFont>
    <p:embeddedFont>
      <p:font typeface="Open Sans" charset="1" panose="020B0606030504020204"/>
      <p:regular r:id="rId20"/>
    </p:embeddedFont>
    <p:embeddedFont>
      <p:font typeface="Open Sans Bold" charset="1" panose="020B0806030504020204"/>
      <p:regular r:id="rId21"/>
    </p:embeddedFont>
    <p:embeddedFont>
      <p:font typeface="Open Sans Italics" charset="1" panose="020B0606030504020204"/>
      <p:regular r:id="rId22"/>
    </p:embeddedFont>
    <p:embeddedFont>
      <p:font typeface="Open Sans Bold Italics" charset="1" panose="020B0806030504020204"/>
      <p:regular r:id="rId23"/>
    </p:embeddedFont>
    <p:embeddedFont>
      <p:font typeface="Open Sans Light" charset="1" panose="020B0306030504020204"/>
      <p:regular r:id="rId24"/>
    </p:embeddedFont>
    <p:embeddedFont>
      <p:font typeface="Open Sans Light Italics" charset="1" panose="020B0306030504020204"/>
      <p:regular r:id="rId25"/>
    </p:embeddedFont>
    <p:embeddedFont>
      <p:font typeface="Open Sans Ultra-Bold" charset="1" panose="00000000000000000000"/>
      <p:regular r:id="rId26"/>
    </p:embeddedFont>
    <p:embeddedFont>
      <p:font typeface="Open Sans Ultra-Bold Italics" charset="1" panose="0000000000000000000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slides/slide1.xml" Type="http://schemas.openxmlformats.org/officeDocument/2006/relationships/slide"/><Relationship Id="rId29" Target="slides/slide2.xml" Type="http://schemas.openxmlformats.org/officeDocument/2006/relationships/slide"/><Relationship Id="rId3" Target="viewProps.xml" Type="http://schemas.openxmlformats.org/officeDocument/2006/relationships/viewProps"/><Relationship Id="rId30" Target="slides/slide3.xml" Type="http://schemas.openxmlformats.org/officeDocument/2006/relationships/slide"/><Relationship Id="rId31" Target="slides/slide4.xml" Type="http://schemas.openxmlformats.org/officeDocument/2006/relationships/slide"/><Relationship Id="rId32" Target="slides/slide5.xml" Type="http://schemas.openxmlformats.org/officeDocument/2006/relationships/slide"/><Relationship Id="rId33" Target="slides/slide6.xml" Type="http://schemas.openxmlformats.org/officeDocument/2006/relationships/slide"/><Relationship Id="rId34" Target="slides/slide7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12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9.png" Type="http://schemas.openxmlformats.org/officeDocument/2006/relationships/image"/><Relationship Id="rId8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svg" Type="http://schemas.openxmlformats.org/officeDocument/2006/relationships/image"/><Relationship Id="rId11" Target="../media/image15.png" Type="http://schemas.openxmlformats.org/officeDocument/2006/relationships/image"/><Relationship Id="rId12" Target="../media/image16.svg" Type="http://schemas.openxmlformats.org/officeDocument/2006/relationships/image"/><Relationship Id="rId13" Target="../media/image17.png" Type="http://schemas.openxmlformats.org/officeDocument/2006/relationships/image"/><Relationship Id="rId14" Target="../media/image18.svg" Type="http://schemas.openxmlformats.org/officeDocument/2006/relationships/image"/><Relationship Id="rId15" Target="../media/image19.png" Type="http://schemas.openxmlformats.org/officeDocument/2006/relationships/image"/><Relationship Id="rId16" Target="../media/image20.svg" Type="http://schemas.openxmlformats.org/officeDocument/2006/relationships/image"/><Relationship Id="rId17" Target="../media/image21.png" Type="http://schemas.openxmlformats.org/officeDocument/2006/relationships/image"/><Relationship Id="rId18" Target="../media/image22.svg" Type="http://schemas.openxmlformats.org/officeDocument/2006/relationships/image"/><Relationship Id="rId19" Target="../media/image23.png" Type="http://schemas.openxmlformats.org/officeDocument/2006/relationships/image"/><Relationship Id="rId2" Target="../media/image1.png" Type="http://schemas.openxmlformats.org/officeDocument/2006/relationships/image"/><Relationship Id="rId20" Target="../media/image24.svg" Type="http://schemas.openxmlformats.org/officeDocument/2006/relationships/image"/><Relationship Id="rId21" Target="../media/image25.png" Type="http://schemas.openxmlformats.org/officeDocument/2006/relationships/image"/><Relationship Id="rId22" Target="../media/image26.svg" Type="http://schemas.openxmlformats.org/officeDocument/2006/relationships/image"/><Relationship Id="rId23" Target="../media/image27.png" Type="http://schemas.openxmlformats.org/officeDocument/2006/relationships/image"/><Relationship Id="rId24" Target="../media/image28.png" Type="http://schemas.openxmlformats.org/officeDocument/2006/relationships/image"/><Relationship Id="rId25" Target="../media/image29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0.png" Type="http://schemas.openxmlformats.org/officeDocument/2006/relationships/image"/><Relationship Id="rId8" Target="../media/image31.sv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3.png" Type="http://schemas.openxmlformats.org/officeDocument/2006/relationships/image"/><Relationship Id="rId8" Target="../media/image3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5.png" Type="http://schemas.openxmlformats.org/officeDocument/2006/relationships/image"/><Relationship Id="rId8" Target="../media/image36.sv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20139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1" y="0"/>
                </a:lnTo>
                <a:lnTo>
                  <a:pt x="13779071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303885">
            <a:off x="560725" y="4562278"/>
            <a:ext cx="3183694" cy="2467362"/>
          </a:xfrm>
          <a:custGeom>
            <a:avLst/>
            <a:gdLst/>
            <a:ahLst/>
            <a:cxnLst/>
            <a:rect r="r" b="b" t="t" l="l"/>
            <a:pathLst>
              <a:path h="2467362" w="3183694">
                <a:moveTo>
                  <a:pt x="0" y="0"/>
                </a:moveTo>
                <a:lnTo>
                  <a:pt x="3183693" y="0"/>
                </a:lnTo>
                <a:lnTo>
                  <a:pt x="3183693" y="2467362"/>
                </a:lnTo>
                <a:lnTo>
                  <a:pt x="0" y="24673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27953" y="4913294"/>
            <a:ext cx="1049236" cy="1275667"/>
          </a:xfrm>
          <a:custGeom>
            <a:avLst/>
            <a:gdLst/>
            <a:ahLst/>
            <a:cxnLst/>
            <a:rect r="r" b="b" t="t" l="l"/>
            <a:pathLst>
              <a:path h="1275667" w="1049236">
                <a:moveTo>
                  <a:pt x="0" y="0"/>
                </a:moveTo>
                <a:lnTo>
                  <a:pt x="1049236" y="0"/>
                </a:lnTo>
                <a:lnTo>
                  <a:pt x="1049236" y="1275667"/>
                </a:lnTo>
                <a:lnTo>
                  <a:pt x="0" y="127566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050700" y="3971044"/>
            <a:ext cx="13195335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 Bold"/>
              </a:rPr>
              <a:t>HEROI OU VILÃO?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sz="4048" spc="1109">
                <a:solidFill>
                  <a:srgbClr val="FFEB5B"/>
                </a:solidFill>
                <a:latin typeface="Nourd Bold"/>
              </a:rPr>
              <a:t>TEMA DA AULA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5050051"/>
            <a:ext cx="13956815" cy="2115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3"/>
              </a:lnSpc>
            </a:pPr>
            <a:r>
              <a:rPr lang="en-US" sz="12345">
                <a:solidFill>
                  <a:srgbClr val="975AB6"/>
                </a:solidFill>
                <a:latin typeface="Glacial Indifference"/>
              </a:rPr>
              <a:t>Ciberbulling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CONTEXTO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-317615">
            <a:off x="7306959" y="3341939"/>
            <a:ext cx="3318825" cy="4035046"/>
          </a:xfrm>
          <a:custGeom>
            <a:avLst/>
            <a:gdLst/>
            <a:ahLst/>
            <a:cxnLst/>
            <a:rect r="r" b="b" t="t" l="l"/>
            <a:pathLst>
              <a:path h="4035046" w="3318825">
                <a:moveTo>
                  <a:pt x="0" y="0"/>
                </a:moveTo>
                <a:lnTo>
                  <a:pt x="3318825" y="0"/>
                </a:lnTo>
                <a:lnTo>
                  <a:pt x="3318825" y="4035045"/>
                </a:lnTo>
                <a:lnTo>
                  <a:pt x="0" y="40350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-358937">
            <a:off x="2003862" y="4361306"/>
            <a:ext cx="3267789" cy="3866620"/>
            <a:chOff x="0" y="0"/>
            <a:chExt cx="4357052" cy="5155494"/>
          </a:xfrm>
        </p:grpSpPr>
        <p:sp>
          <p:nvSpPr>
            <p:cNvPr name="Freeform 6" id="6"/>
            <p:cNvSpPr/>
            <p:nvPr/>
          </p:nvSpPr>
          <p:spPr>
            <a:xfrm flipH="false" flipV="false" rot="369019">
              <a:off x="244309" y="193504"/>
              <a:ext cx="3868434" cy="4768486"/>
            </a:xfrm>
            <a:custGeom>
              <a:avLst/>
              <a:gdLst/>
              <a:ahLst/>
              <a:cxnLst/>
              <a:rect r="r" b="b" t="t" l="l"/>
              <a:pathLst>
                <a:path h="4768486" w="3868434">
                  <a:moveTo>
                    <a:pt x="0" y="0"/>
                  </a:moveTo>
                  <a:lnTo>
                    <a:pt x="3868434" y="0"/>
                  </a:lnTo>
                  <a:lnTo>
                    <a:pt x="3868434" y="4768486"/>
                  </a:lnTo>
                  <a:lnTo>
                    <a:pt x="0" y="476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426353">
              <a:off x="973885" y="1250620"/>
              <a:ext cx="2409281" cy="3279962"/>
            </a:xfrm>
            <a:custGeom>
              <a:avLst/>
              <a:gdLst/>
              <a:ahLst/>
              <a:cxnLst/>
              <a:rect r="r" b="b" t="t" l="l"/>
              <a:pathLst>
                <a:path h="3279962" w="2409281">
                  <a:moveTo>
                    <a:pt x="0" y="0"/>
                  </a:moveTo>
                  <a:lnTo>
                    <a:pt x="2409282" y="0"/>
                  </a:lnTo>
                  <a:lnTo>
                    <a:pt x="2409282" y="3279963"/>
                  </a:lnTo>
                  <a:lnTo>
                    <a:pt x="0" y="32799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369019">
              <a:off x="1305961" y="357628"/>
              <a:ext cx="690417" cy="3024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88"/>
                </a:lnSpc>
              </a:pPr>
              <a:r>
                <a:rPr lang="en-US" sz="1348">
                  <a:solidFill>
                    <a:srgbClr val="000000"/>
                  </a:solidFill>
                  <a:latin typeface="Open Sans Bold"/>
                </a:rPr>
                <a:t>Alice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217395">
            <a:off x="9293668" y="4430261"/>
            <a:ext cx="3096153" cy="3728711"/>
            <a:chOff x="0" y="0"/>
            <a:chExt cx="4128204" cy="4971614"/>
          </a:xfrm>
        </p:grpSpPr>
        <p:sp>
          <p:nvSpPr>
            <p:cNvPr name="Freeform 10" id="10"/>
            <p:cNvSpPr/>
            <p:nvPr/>
          </p:nvSpPr>
          <p:spPr>
            <a:xfrm flipH="false" flipV="false" rot="-201003">
              <a:off x="135618" y="108631"/>
              <a:ext cx="3856968" cy="4754352"/>
            </a:xfrm>
            <a:custGeom>
              <a:avLst/>
              <a:gdLst/>
              <a:ahLst/>
              <a:cxnLst/>
              <a:rect r="r" b="b" t="t" l="l"/>
              <a:pathLst>
                <a:path h="4754352" w="3856968">
                  <a:moveTo>
                    <a:pt x="0" y="0"/>
                  </a:moveTo>
                  <a:lnTo>
                    <a:pt x="3856968" y="0"/>
                  </a:lnTo>
                  <a:lnTo>
                    <a:pt x="3856968" y="4754352"/>
                  </a:lnTo>
                  <a:lnTo>
                    <a:pt x="0" y="47543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1" id="11"/>
            <p:cNvGrpSpPr>
              <a:grpSpLocks noChangeAspect="true"/>
            </p:cNvGrpSpPr>
            <p:nvPr/>
          </p:nvGrpSpPr>
          <p:grpSpPr>
            <a:xfrm rot="-201003">
              <a:off x="211197" y="339063"/>
              <a:ext cx="514850" cy="512839"/>
              <a:chOff x="0" y="0"/>
              <a:chExt cx="6502400" cy="64770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-23042" y="119185"/>
                <a:ext cx="6542159" cy="6244242"/>
              </a:xfrm>
              <a:custGeom>
                <a:avLst/>
                <a:gdLst/>
                <a:ahLst/>
                <a:cxnLst/>
                <a:rect r="r" b="b" t="t" l="l"/>
                <a:pathLst>
                  <a:path h="6244242" w="6542159">
                    <a:moveTo>
                      <a:pt x="3271080" y="4996"/>
                    </a:moveTo>
                    <a:cubicBezTo>
                      <a:pt x="2154117" y="0"/>
                      <a:pt x="1119857" y="593026"/>
                      <a:pt x="559929" y="1559521"/>
                    </a:cubicBezTo>
                    <a:cubicBezTo>
                      <a:pt x="0" y="2526015"/>
                      <a:pt x="0" y="3718228"/>
                      <a:pt x="559929" y="4684723"/>
                    </a:cubicBezTo>
                    <a:cubicBezTo>
                      <a:pt x="1119857" y="5651217"/>
                      <a:pt x="2154117" y="6244243"/>
                      <a:pt x="3271080" y="6239248"/>
                    </a:cubicBezTo>
                    <a:cubicBezTo>
                      <a:pt x="4388043" y="6244243"/>
                      <a:pt x="5422303" y="5651217"/>
                      <a:pt x="5982231" y="4684723"/>
                    </a:cubicBezTo>
                    <a:cubicBezTo>
                      <a:pt x="6542160" y="3718229"/>
                      <a:pt x="6542160" y="2526015"/>
                      <a:pt x="5982231" y="1559521"/>
                    </a:cubicBezTo>
                    <a:cubicBezTo>
                      <a:pt x="5422303" y="593027"/>
                      <a:pt x="4388043" y="1"/>
                      <a:pt x="3271080" y="4996"/>
                    </a:cubicBezTo>
                    <a:close/>
                  </a:path>
                </a:pathLst>
              </a:custGeom>
              <a:solidFill>
                <a:srgbClr val="F4E18C"/>
              </a:solidFill>
              <a:ln w="12700">
                <a:solidFill>
                  <a:srgbClr val="000000"/>
                </a:solidFill>
              </a:ln>
            </p:spPr>
          </p:sp>
          <p:sp>
            <p:nvSpPr>
              <p:cNvPr name="Freeform 13" id="13"/>
              <p:cNvSpPr/>
              <p:nvPr/>
            </p:nvSpPr>
            <p:spPr>
              <a:xfrm flipH="false" flipV="false" rot="0">
                <a:off x="73038" y="66269"/>
                <a:ext cx="6350000" cy="6349987"/>
              </a:xfrm>
              <a:custGeom>
                <a:avLst/>
                <a:gdLst/>
                <a:ahLst/>
                <a:cxnLst/>
                <a:rect r="r" b="b" t="t" l="l"/>
                <a:pathLst>
                  <a:path h="6349987" w="6350000">
                    <a:moveTo>
                      <a:pt x="3175000" y="6349987"/>
                    </a:moveTo>
                    <a:cubicBezTo>
                      <a:pt x="1424279" y="6349987"/>
                      <a:pt x="0" y="4925733"/>
                      <a:pt x="0" y="3175038"/>
                    </a:cubicBezTo>
                    <a:cubicBezTo>
                      <a:pt x="0" y="1424317"/>
                      <a:pt x="1424292" y="0"/>
                      <a:pt x="3175000" y="0"/>
                    </a:cubicBezTo>
                    <a:cubicBezTo>
                      <a:pt x="4925733" y="0"/>
                      <a:pt x="6350000" y="1424330"/>
                      <a:pt x="6350000" y="3175038"/>
                    </a:cubicBezTo>
                    <a:cubicBezTo>
                      <a:pt x="6350000" y="4925720"/>
                      <a:pt x="4925733" y="6349987"/>
                      <a:pt x="3175000" y="6349987"/>
                    </a:cubicBezTo>
                    <a:close/>
                    <a:moveTo>
                      <a:pt x="3175000" y="115760"/>
                    </a:moveTo>
                    <a:cubicBezTo>
                      <a:pt x="1488135" y="115760"/>
                      <a:pt x="115760" y="1488148"/>
                      <a:pt x="115760" y="3175038"/>
                    </a:cubicBezTo>
                    <a:cubicBezTo>
                      <a:pt x="115760" y="4861915"/>
                      <a:pt x="1488135" y="6234265"/>
                      <a:pt x="3175000" y="6234265"/>
                    </a:cubicBezTo>
                    <a:cubicBezTo>
                      <a:pt x="4861852" y="6234265"/>
                      <a:pt x="6234265" y="4861890"/>
                      <a:pt x="6234265" y="3175038"/>
                    </a:cubicBezTo>
                    <a:cubicBezTo>
                      <a:pt x="6234265" y="1488148"/>
                      <a:pt x="4861852" y="115760"/>
                      <a:pt x="3175000" y="115760"/>
                    </a:cubicBezTo>
                    <a:close/>
                  </a:path>
                </a:pathLst>
              </a:custGeom>
              <a:solidFill>
                <a:srgbClr val="241C44"/>
              </a:solidFill>
            </p:spPr>
          </p:sp>
        </p:grpSp>
        <p:sp>
          <p:nvSpPr>
            <p:cNvPr name="TextBox 14" id="14"/>
            <p:cNvSpPr txBox="true"/>
            <p:nvPr/>
          </p:nvSpPr>
          <p:spPr>
            <a:xfrm rot="-201003">
              <a:off x="860765" y="379658"/>
              <a:ext cx="948322" cy="3016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82"/>
                </a:lnSpc>
              </a:pPr>
              <a:r>
                <a:rPr lang="en-US" sz="1344">
                  <a:solidFill>
                    <a:srgbClr val="000000"/>
                  </a:solidFill>
                  <a:latin typeface="Open Sans Bold"/>
                </a:rPr>
                <a:t>Marina</a:t>
              </a:r>
            </a:p>
          </p:txBody>
        </p:sp>
        <p:sp>
          <p:nvSpPr>
            <p:cNvPr name="Freeform 15" id="15"/>
            <p:cNvSpPr/>
            <p:nvPr/>
          </p:nvSpPr>
          <p:spPr>
            <a:xfrm flipH="false" flipV="false" rot="-347134">
              <a:off x="448928" y="1110881"/>
              <a:ext cx="3068227" cy="3589826"/>
            </a:xfrm>
            <a:custGeom>
              <a:avLst/>
              <a:gdLst/>
              <a:ahLst/>
              <a:cxnLst/>
              <a:rect r="r" b="b" t="t" l="l"/>
              <a:pathLst>
                <a:path h="3589826" w="3068227">
                  <a:moveTo>
                    <a:pt x="0" y="0"/>
                  </a:moveTo>
                  <a:lnTo>
                    <a:pt x="3068228" y="0"/>
                  </a:lnTo>
                  <a:lnTo>
                    <a:pt x="3068228" y="3589826"/>
                  </a:lnTo>
                  <a:lnTo>
                    <a:pt x="0" y="3589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-415091">
            <a:off x="5515204" y="4369035"/>
            <a:ext cx="3254725" cy="3851163"/>
            <a:chOff x="0" y="0"/>
            <a:chExt cx="4339634" cy="5134884"/>
          </a:xfrm>
        </p:grpSpPr>
        <p:sp>
          <p:nvSpPr>
            <p:cNvPr name="Freeform 17" id="17"/>
            <p:cNvSpPr/>
            <p:nvPr/>
          </p:nvSpPr>
          <p:spPr>
            <a:xfrm flipH="false" flipV="false" rot="369019">
              <a:off x="243332" y="192730"/>
              <a:ext cx="3852969" cy="4749423"/>
            </a:xfrm>
            <a:custGeom>
              <a:avLst/>
              <a:gdLst/>
              <a:ahLst/>
              <a:cxnLst/>
              <a:rect r="r" b="b" t="t" l="l"/>
              <a:pathLst>
                <a:path h="4749423" w="3852969">
                  <a:moveTo>
                    <a:pt x="0" y="0"/>
                  </a:moveTo>
                  <a:lnTo>
                    <a:pt x="3852970" y="0"/>
                  </a:lnTo>
                  <a:lnTo>
                    <a:pt x="3852970" y="4749423"/>
                  </a:lnTo>
                  <a:lnTo>
                    <a:pt x="0" y="4749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346935">
              <a:off x="961487" y="985190"/>
              <a:ext cx="2451659" cy="3405082"/>
            </a:xfrm>
            <a:custGeom>
              <a:avLst/>
              <a:gdLst/>
              <a:ahLst/>
              <a:cxnLst/>
              <a:rect r="r" b="b" t="t" l="l"/>
              <a:pathLst>
                <a:path h="3405082" w="2451659">
                  <a:moveTo>
                    <a:pt x="0" y="0"/>
                  </a:moveTo>
                  <a:lnTo>
                    <a:pt x="2451659" y="0"/>
                  </a:lnTo>
                  <a:lnTo>
                    <a:pt x="2451659" y="3405082"/>
                  </a:lnTo>
                  <a:lnTo>
                    <a:pt x="0" y="34050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 rot="369019">
              <a:off x="1300746" y="356084"/>
              <a:ext cx="687657" cy="3013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80"/>
                </a:lnSpc>
              </a:pPr>
              <a:r>
                <a:rPr lang="en-US" sz="1343">
                  <a:solidFill>
                    <a:srgbClr val="000000"/>
                  </a:solidFill>
                  <a:latin typeface="Open Sans Bold"/>
                </a:rPr>
                <a:t>Pedro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399336">
            <a:off x="12909095" y="4380176"/>
            <a:ext cx="3309950" cy="3913321"/>
            <a:chOff x="0" y="0"/>
            <a:chExt cx="4413266" cy="5217762"/>
          </a:xfrm>
        </p:grpSpPr>
        <p:sp>
          <p:nvSpPr>
            <p:cNvPr name="Freeform 21" id="21"/>
            <p:cNvSpPr/>
            <p:nvPr/>
          </p:nvSpPr>
          <p:spPr>
            <a:xfrm flipH="false" flipV="false" rot="-377118">
              <a:off x="252028" y="199506"/>
              <a:ext cx="3909210" cy="4818749"/>
            </a:xfrm>
            <a:custGeom>
              <a:avLst/>
              <a:gdLst/>
              <a:ahLst/>
              <a:cxnLst/>
              <a:rect r="r" b="b" t="t" l="l"/>
              <a:pathLst>
                <a:path h="4818749" w="3909210">
                  <a:moveTo>
                    <a:pt x="0" y="0"/>
                  </a:moveTo>
                  <a:lnTo>
                    <a:pt x="3909210" y="0"/>
                  </a:lnTo>
                  <a:lnTo>
                    <a:pt x="3909210" y="4818749"/>
                  </a:lnTo>
                  <a:lnTo>
                    <a:pt x="0" y="4818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416125">
              <a:off x="797051" y="970422"/>
              <a:ext cx="2774124" cy="3712332"/>
            </a:xfrm>
            <a:custGeom>
              <a:avLst/>
              <a:gdLst/>
              <a:ahLst/>
              <a:cxnLst/>
              <a:rect r="r" b="b" t="t" l="l"/>
              <a:pathLst>
                <a:path h="3712332" w="2774124">
                  <a:moveTo>
                    <a:pt x="0" y="0"/>
                  </a:moveTo>
                  <a:lnTo>
                    <a:pt x="2774124" y="0"/>
                  </a:lnTo>
                  <a:lnTo>
                    <a:pt x="2774124" y="3712332"/>
                  </a:lnTo>
                  <a:lnTo>
                    <a:pt x="0" y="3712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 rot="-377118">
              <a:off x="885989" y="505538"/>
              <a:ext cx="961167" cy="3148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08"/>
                </a:lnSpc>
              </a:pPr>
              <a:r>
                <a:rPr lang="en-US" sz="1362">
                  <a:solidFill>
                    <a:srgbClr val="000000"/>
                  </a:solidFill>
                  <a:latin typeface="Open Sans Bold"/>
                </a:rPr>
                <a:t>Thiago</a:t>
              </a: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4447699" y="4395962"/>
            <a:ext cx="363194" cy="1352584"/>
          </a:xfrm>
          <a:custGeom>
            <a:avLst/>
            <a:gdLst/>
            <a:ahLst/>
            <a:cxnLst/>
            <a:rect r="r" b="b" t="t" l="l"/>
            <a:pathLst>
              <a:path h="1352584" w="363194">
                <a:moveTo>
                  <a:pt x="0" y="0"/>
                </a:moveTo>
                <a:lnTo>
                  <a:pt x="363194" y="0"/>
                </a:lnTo>
                <a:lnTo>
                  <a:pt x="363194" y="1352583"/>
                </a:lnTo>
                <a:lnTo>
                  <a:pt x="0" y="1352583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7751295" y="4434593"/>
            <a:ext cx="363194" cy="1352584"/>
          </a:xfrm>
          <a:custGeom>
            <a:avLst/>
            <a:gdLst/>
            <a:ahLst/>
            <a:cxnLst/>
            <a:rect r="r" b="b" t="t" l="l"/>
            <a:pathLst>
              <a:path h="1352584" w="363194">
                <a:moveTo>
                  <a:pt x="0" y="0"/>
                </a:moveTo>
                <a:lnTo>
                  <a:pt x="363194" y="0"/>
                </a:lnTo>
                <a:lnTo>
                  <a:pt x="363194" y="1352584"/>
                </a:lnTo>
                <a:lnTo>
                  <a:pt x="0" y="1352584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1336306" y="4434593"/>
            <a:ext cx="363194" cy="1352584"/>
          </a:xfrm>
          <a:custGeom>
            <a:avLst/>
            <a:gdLst/>
            <a:ahLst/>
            <a:cxnLst/>
            <a:rect r="r" b="b" t="t" l="l"/>
            <a:pathLst>
              <a:path h="1352584" w="363194">
                <a:moveTo>
                  <a:pt x="0" y="0"/>
                </a:moveTo>
                <a:lnTo>
                  <a:pt x="363193" y="0"/>
                </a:lnTo>
                <a:lnTo>
                  <a:pt x="363193" y="1352584"/>
                </a:lnTo>
                <a:lnTo>
                  <a:pt x="0" y="1352584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5308163" y="4494399"/>
            <a:ext cx="363194" cy="1352584"/>
          </a:xfrm>
          <a:custGeom>
            <a:avLst/>
            <a:gdLst/>
            <a:ahLst/>
            <a:cxnLst/>
            <a:rect r="r" b="b" t="t" l="l"/>
            <a:pathLst>
              <a:path h="1352584" w="363194">
                <a:moveTo>
                  <a:pt x="0" y="0"/>
                </a:moveTo>
                <a:lnTo>
                  <a:pt x="363194" y="0"/>
                </a:lnTo>
                <a:lnTo>
                  <a:pt x="363194" y="1352584"/>
                </a:lnTo>
                <a:lnTo>
                  <a:pt x="0" y="1352584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-2480391">
            <a:off x="14483914" y="2142570"/>
            <a:ext cx="2011692" cy="3404401"/>
          </a:xfrm>
          <a:custGeom>
            <a:avLst/>
            <a:gdLst/>
            <a:ahLst/>
            <a:cxnLst/>
            <a:rect r="r" b="b" t="t" l="l"/>
            <a:pathLst>
              <a:path h="3404401" w="2011692">
                <a:moveTo>
                  <a:pt x="0" y="0"/>
                </a:moveTo>
                <a:lnTo>
                  <a:pt x="2011692" y="0"/>
                </a:lnTo>
                <a:lnTo>
                  <a:pt x="2011692" y="3404401"/>
                </a:lnTo>
                <a:lnTo>
                  <a:pt x="0" y="340440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3897057" y="45886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DESAFIO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Quem é quem?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426733" y="6167388"/>
            <a:ext cx="3126576" cy="2434821"/>
          </a:xfrm>
          <a:custGeom>
            <a:avLst/>
            <a:gdLst/>
            <a:ahLst/>
            <a:cxnLst/>
            <a:rect r="r" b="b" t="t" l="l"/>
            <a:pathLst>
              <a:path h="2434821" w="3126576">
                <a:moveTo>
                  <a:pt x="0" y="0"/>
                </a:moveTo>
                <a:lnTo>
                  <a:pt x="3126576" y="0"/>
                </a:lnTo>
                <a:lnTo>
                  <a:pt x="3126576" y="2434821"/>
                </a:lnTo>
                <a:lnTo>
                  <a:pt x="0" y="24348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74721" y="1263184"/>
            <a:ext cx="16230600" cy="3104102"/>
          </a:xfrm>
          <a:custGeom>
            <a:avLst/>
            <a:gdLst/>
            <a:ahLst/>
            <a:cxnLst/>
            <a:rect r="r" b="b" t="t" l="l"/>
            <a:pathLst>
              <a:path h="3104102" w="16230600">
                <a:moveTo>
                  <a:pt x="0" y="0"/>
                </a:moveTo>
                <a:lnTo>
                  <a:pt x="16230600" y="0"/>
                </a:lnTo>
                <a:lnTo>
                  <a:pt x="16230600" y="3104103"/>
                </a:lnTo>
                <a:lnTo>
                  <a:pt x="0" y="310410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MÃO NA MASSA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313340" y="4033412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Como irá terminar?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161976" y="3540093"/>
            <a:ext cx="13241276" cy="5220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55"/>
              </a:lnSpc>
            </a:pPr>
            <a:r>
              <a:rPr lang="en-US" sz="2968">
                <a:solidFill>
                  <a:srgbClr val="F05261"/>
                </a:solidFill>
                <a:latin typeface="Open Sans Bold"/>
              </a:rPr>
              <a:t>Não</a:t>
            </a:r>
            <a:r>
              <a:rPr lang="en-US" sz="2968">
                <a:solidFill>
                  <a:srgbClr val="4D4D4D"/>
                </a:solidFill>
                <a:latin typeface="Open Sans Bold"/>
              </a:rPr>
              <a:t> responda às mensagens. </a:t>
            </a:r>
          </a:p>
          <a:p>
            <a:pPr>
              <a:lnSpc>
                <a:spcPts val="4155"/>
              </a:lnSpc>
            </a:pPr>
          </a:p>
          <a:p>
            <a:pPr>
              <a:lnSpc>
                <a:spcPts val="4155"/>
              </a:lnSpc>
            </a:pPr>
            <a:r>
              <a:rPr lang="en-US" sz="2968">
                <a:solidFill>
                  <a:srgbClr val="4D4D4D"/>
                </a:solidFill>
                <a:latin typeface="Open Sans Bold"/>
              </a:rPr>
              <a:t>Peça às pessoas que viram sua foto ou vídeo para </a:t>
            </a:r>
            <a:r>
              <a:rPr lang="en-US" sz="2968">
                <a:solidFill>
                  <a:srgbClr val="F05261"/>
                </a:solidFill>
                <a:latin typeface="Open Sans Bold"/>
              </a:rPr>
              <a:t>não</a:t>
            </a:r>
            <a:r>
              <a:rPr lang="en-US" sz="2968">
                <a:solidFill>
                  <a:srgbClr val="4D4D4D"/>
                </a:solidFill>
                <a:latin typeface="Open Sans Bold"/>
              </a:rPr>
              <a:t> compartilhá-la e excluí-la. </a:t>
            </a:r>
          </a:p>
          <a:p>
            <a:pPr>
              <a:lnSpc>
                <a:spcPts val="4155"/>
              </a:lnSpc>
            </a:pPr>
          </a:p>
          <a:p>
            <a:pPr>
              <a:lnSpc>
                <a:spcPts val="4155"/>
              </a:lnSpc>
            </a:pPr>
            <a:r>
              <a:rPr lang="en-US" sz="2968">
                <a:solidFill>
                  <a:srgbClr val="4D4D4D"/>
                </a:solidFill>
                <a:latin typeface="Open Sans Bold"/>
              </a:rPr>
              <a:t>Reúna evidências (</a:t>
            </a:r>
            <a:r>
              <a:rPr lang="en-US" sz="2968">
                <a:solidFill>
                  <a:srgbClr val="E96B64"/>
                </a:solidFill>
                <a:latin typeface="Open Sans Bold"/>
              </a:rPr>
              <a:t>capturas de tela</a:t>
            </a:r>
            <a:r>
              <a:rPr lang="en-US" sz="2968">
                <a:solidFill>
                  <a:srgbClr val="4D4D4D"/>
                </a:solidFill>
                <a:latin typeface="Open Sans Bold"/>
              </a:rPr>
              <a:t>). </a:t>
            </a:r>
          </a:p>
          <a:p>
            <a:pPr>
              <a:lnSpc>
                <a:spcPts val="4155"/>
              </a:lnSpc>
            </a:pPr>
          </a:p>
          <a:p>
            <a:pPr>
              <a:lnSpc>
                <a:spcPts val="4155"/>
              </a:lnSpc>
            </a:pPr>
            <a:r>
              <a:rPr lang="en-US" sz="2968">
                <a:solidFill>
                  <a:srgbClr val="4D4D4D"/>
                </a:solidFill>
                <a:latin typeface="Open Sans Bold"/>
              </a:rPr>
              <a:t>Você pode usar as funções "</a:t>
            </a:r>
            <a:r>
              <a:rPr lang="en-US" sz="2968">
                <a:solidFill>
                  <a:srgbClr val="E96B64"/>
                </a:solidFill>
                <a:latin typeface="Open Sans Bold"/>
              </a:rPr>
              <a:t>Denunciar</a:t>
            </a:r>
            <a:r>
              <a:rPr lang="en-US" sz="2968">
                <a:solidFill>
                  <a:srgbClr val="4D4D4D"/>
                </a:solidFill>
                <a:latin typeface="Open Sans Bold"/>
              </a:rPr>
              <a:t>" e "</a:t>
            </a:r>
            <a:r>
              <a:rPr lang="en-US" sz="2968">
                <a:solidFill>
                  <a:srgbClr val="E96B64"/>
                </a:solidFill>
                <a:latin typeface="Open Sans Bold"/>
              </a:rPr>
              <a:t>Bloquear</a:t>
            </a:r>
            <a:r>
              <a:rPr lang="en-US" sz="2968">
                <a:solidFill>
                  <a:srgbClr val="4D4D4D"/>
                </a:solidFill>
                <a:latin typeface="Open Sans Bold"/>
              </a:rPr>
              <a:t>" da rede social. </a:t>
            </a:r>
          </a:p>
          <a:p>
            <a:pPr>
              <a:lnSpc>
                <a:spcPts val="4155"/>
              </a:lnSpc>
            </a:pPr>
          </a:p>
          <a:p>
            <a:pPr>
              <a:lnSpc>
                <a:spcPts val="4155"/>
              </a:lnSpc>
            </a:pPr>
            <a:r>
              <a:rPr lang="en-US" sz="2968">
                <a:solidFill>
                  <a:srgbClr val="4D4D4D"/>
                </a:solidFill>
                <a:latin typeface="Open Sans Bold"/>
              </a:rPr>
              <a:t>Procure um adulto em quem </a:t>
            </a:r>
            <a:r>
              <a:rPr lang="en-US" sz="2968">
                <a:solidFill>
                  <a:srgbClr val="E96B64"/>
                </a:solidFill>
                <a:latin typeface="Open Sans Bold"/>
              </a:rPr>
              <a:t>confie</a:t>
            </a:r>
            <a:r>
              <a:rPr lang="en-US" sz="2968">
                <a:solidFill>
                  <a:srgbClr val="4D4D4D"/>
                </a:solidFill>
                <a:latin typeface="Open Sans Bold"/>
              </a:rPr>
              <a:t> (pai, educador, professor, etc).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476254" y="3597243"/>
            <a:ext cx="521896" cy="521896"/>
          </a:xfrm>
          <a:custGeom>
            <a:avLst/>
            <a:gdLst/>
            <a:ahLst/>
            <a:cxnLst/>
            <a:rect r="r" b="b" t="t" l="l"/>
            <a:pathLst>
              <a:path h="521896" w="521896">
                <a:moveTo>
                  <a:pt x="0" y="0"/>
                </a:moveTo>
                <a:lnTo>
                  <a:pt x="521896" y="0"/>
                </a:lnTo>
                <a:lnTo>
                  <a:pt x="521896" y="521896"/>
                </a:lnTo>
                <a:lnTo>
                  <a:pt x="0" y="5218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O que Fazer?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443347" y="4849937"/>
            <a:ext cx="521896" cy="521896"/>
          </a:xfrm>
          <a:custGeom>
            <a:avLst/>
            <a:gdLst/>
            <a:ahLst/>
            <a:cxnLst/>
            <a:rect r="r" b="b" t="t" l="l"/>
            <a:pathLst>
              <a:path h="521896" w="521896">
                <a:moveTo>
                  <a:pt x="0" y="0"/>
                </a:moveTo>
                <a:lnTo>
                  <a:pt x="521896" y="0"/>
                </a:lnTo>
                <a:lnTo>
                  <a:pt x="521896" y="521896"/>
                </a:lnTo>
                <a:lnTo>
                  <a:pt x="0" y="5218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476254" y="6176023"/>
            <a:ext cx="521896" cy="521896"/>
          </a:xfrm>
          <a:custGeom>
            <a:avLst/>
            <a:gdLst/>
            <a:ahLst/>
            <a:cxnLst/>
            <a:rect r="r" b="b" t="t" l="l"/>
            <a:pathLst>
              <a:path h="521896" w="521896">
                <a:moveTo>
                  <a:pt x="0" y="0"/>
                </a:moveTo>
                <a:lnTo>
                  <a:pt x="521896" y="0"/>
                </a:lnTo>
                <a:lnTo>
                  <a:pt x="521896" y="521896"/>
                </a:lnTo>
                <a:lnTo>
                  <a:pt x="0" y="5218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476254" y="7228917"/>
            <a:ext cx="521896" cy="521896"/>
          </a:xfrm>
          <a:custGeom>
            <a:avLst/>
            <a:gdLst/>
            <a:ahLst/>
            <a:cxnLst/>
            <a:rect r="r" b="b" t="t" l="l"/>
            <a:pathLst>
              <a:path h="521896" w="521896">
                <a:moveTo>
                  <a:pt x="0" y="0"/>
                </a:moveTo>
                <a:lnTo>
                  <a:pt x="521896" y="0"/>
                </a:lnTo>
                <a:lnTo>
                  <a:pt x="521896" y="521896"/>
                </a:lnTo>
                <a:lnTo>
                  <a:pt x="0" y="5218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476254" y="8232908"/>
            <a:ext cx="521896" cy="521896"/>
          </a:xfrm>
          <a:custGeom>
            <a:avLst/>
            <a:gdLst/>
            <a:ahLst/>
            <a:cxnLst/>
            <a:rect r="r" b="b" t="t" l="l"/>
            <a:pathLst>
              <a:path h="521896" w="521896">
                <a:moveTo>
                  <a:pt x="0" y="0"/>
                </a:moveTo>
                <a:lnTo>
                  <a:pt x="521896" y="0"/>
                </a:lnTo>
                <a:lnTo>
                  <a:pt x="521896" y="521896"/>
                </a:lnTo>
                <a:lnTo>
                  <a:pt x="0" y="5218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58717" y="3872373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8" y="0"/>
                </a:lnTo>
                <a:lnTo>
                  <a:pt x="1787118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78884" y="6597209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35615" y="3883180"/>
            <a:ext cx="12893668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1F1A17"/>
                </a:solidFill>
                <a:latin typeface="Open Sans Bold"/>
              </a:rPr>
              <a:t>Antes de </a:t>
            </a:r>
            <a:r>
              <a:rPr lang="en-US" sz="3241">
                <a:solidFill>
                  <a:srgbClr val="F05261"/>
                </a:solidFill>
                <a:latin typeface="Open Sans Bold"/>
              </a:rPr>
              <a:t>compartilhar </a:t>
            </a:r>
            <a:r>
              <a:rPr lang="en-US" sz="3241">
                <a:solidFill>
                  <a:srgbClr val="1F1A17"/>
                </a:solidFill>
                <a:latin typeface="Open Sans Bold"/>
              </a:rPr>
              <a:t>algo online, pense sobre como isso poderia afetar outras pessoas. </a:t>
            </a:r>
            <a:r>
              <a:rPr lang="en-US" sz="3241">
                <a:solidFill>
                  <a:srgbClr val="E96B64"/>
                </a:solidFill>
                <a:latin typeface="Open Sans Bold"/>
              </a:rPr>
              <a:t>Não</a:t>
            </a:r>
            <a:r>
              <a:rPr lang="en-US" sz="3241">
                <a:solidFill>
                  <a:srgbClr val="1F1A17"/>
                </a:solidFill>
                <a:latin typeface="Open Sans Bold"/>
              </a:rPr>
              <a:t> envie mensagens ou comentários que possam ser interpretados como ofensivos.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855781" y="6530534"/>
            <a:ext cx="12653335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1F1A17"/>
                </a:solidFill>
                <a:latin typeface="Open Sans Bold"/>
              </a:rPr>
              <a:t>Se você </a:t>
            </a:r>
            <a:r>
              <a:rPr lang="en-US" sz="3241">
                <a:solidFill>
                  <a:srgbClr val="F05261"/>
                </a:solidFill>
                <a:latin typeface="Open Sans Bold"/>
              </a:rPr>
              <a:t>testemunhar </a:t>
            </a:r>
            <a:r>
              <a:rPr lang="en-US" sz="3241">
                <a:solidFill>
                  <a:srgbClr val="1F1A17"/>
                </a:solidFill>
                <a:latin typeface="Open Sans Bold"/>
              </a:rPr>
              <a:t>ciberbullying ou comportamento inadequado online, </a:t>
            </a:r>
            <a:r>
              <a:rPr lang="en-US" sz="3241">
                <a:solidFill>
                  <a:srgbClr val="F05261"/>
                </a:solidFill>
                <a:latin typeface="Open Sans Bold"/>
              </a:rPr>
              <a:t>não fique em silêncio</a:t>
            </a:r>
            <a:r>
              <a:rPr lang="en-US" sz="3241">
                <a:solidFill>
                  <a:srgbClr val="1F1A17"/>
                </a:solidFill>
                <a:latin typeface="Open Sans Bold"/>
              </a:rPr>
              <a:t>. Apoie a vítima e denuncie o incidente a um adulto de confiança (pais ou professor).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DAGCM_XUSDU</dc:identifier>
  <dcterms:modified xsi:type="dcterms:W3CDTF">2011-08-01T06:04:30Z</dcterms:modified>
  <cp:revision>1</cp:revision>
  <dc:title>Intervenção #12 - Heroi ou Vilão: Ciberbulling</dc:title>
</cp:coreProperties>
</file>