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44"/>
    <p:sldId id="257" r:id="rId45"/>
    <p:sldId id="258" r:id="rId46"/>
    <p:sldId id="259" r:id="rId47"/>
    <p:sldId id="260" r:id="rId48"/>
    <p:sldId id="261" r:id="rId49"/>
    <p:sldId id="262" r:id="rId50"/>
    <p:sldId id="263" r:id="rId51"/>
  </p:sldIdLst>
  <p:sldSz cx="18288000" cy="10287000"/>
  <p:notesSz cx="6858000" cy="9144000"/>
  <p:embeddedFontLst>
    <p:embeddedFont>
      <p:font typeface="Glacial Indifference" charset="1" panose="00000000000000000000"/>
      <p:regular r:id="rId6"/>
    </p:embeddedFont>
    <p:embeddedFont>
      <p:font typeface="Glacial Indifference Bold" charset="1" panose="00000800000000000000"/>
      <p:regular r:id="rId7"/>
    </p:embeddedFont>
    <p:embeddedFont>
      <p:font typeface="Glacial Indifference Italics" charset="1" panose="00000000000000000000"/>
      <p:regular r:id="rId8"/>
    </p:embeddedFont>
    <p:embeddedFont>
      <p:font typeface="Glacial Indifference Bold Italics" charset="1" panose="00000800000000000000"/>
      <p:regular r:id="rId9"/>
    </p:embeddedFont>
    <p:embeddedFont>
      <p:font typeface="Arimo" charset="1" panose="020B0604020202020204"/>
      <p:regular r:id="rId10"/>
    </p:embeddedFont>
    <p:embeddedFont>
      <p:font typeface="Arimo Bold" charset="1" panose="020B0704020202020204"/>
      <p:regular r:id="rId11"/>
    </p:embeddedFont>
    <p:embeddedFont>
      <p:font typeface="Arimo Italics" charset="1" panose="020B0604020202090204"/>
      <p:regular r:id="rId12"/>
    </p:embeddedFont>
    <p:embeddedFont>
      <p:font typeface="Arimo Bold Italics" charset="1" panose="020B0704020202090204"/>
      <p:regular r:id="rId13"/>
    </p:embeddedFont>
    <p:embeddedFont>
      <p:font typeface="A Day Without Sun Text" charset="1" panose="02000506000000090004"/>
      <p:regular r:id="rId14"/>
    </p:embeddedFont>
    <p:embeddedFont>
      <p:font typeface="A Day Without Sun Text Bold" charset="1" panose="02000506000000090004"/>
      <p:regular r:id="rId15"/>
    </p:embeddedFont>
    <p:embeddedFont>
      <p:font typeface="A Day Without Sun Text Italics" charset="1" panose="02000506000000090004"/>
      <p:regular r:id="rId16"/>
    </p:embeddedFont>
    <p:embeddedFont>
      <p:font typeface="A Day Without Sun Text Bold Italics" charset="1" panose="02000506000000090004"/>
      <p:regular r:id="rId17"/>
    </p:embeddedFont>
    <p:embeddedFont>
      <p:font typeface="Aileron" charset="1" panose="00000500000000000000"/>
      <p:regular r:id="rId18"/>
    </p:embeddedFont>
    <p:embeddedFont>
      <p:font typeface="Aileron Bold" charset="1" panose="00000800000000000000"/>
      <p:regular r:id="rId19"/>
    </p:embeddedFont>
    <p:embeddedFont>
      <p:font typeface="Aileron Italics" charset="1" panose="00000500000000000000"/>
      <p:regular r:id="rId20"/>
    </p:embeddedFont>
    <p:embeddedFont>
      <p:font typeface="Aileron Bold Italics" charset="1" panose="00000800000000000000"/>
      <p:regular r:id="rId21"/>
    </p:embeddedFont>
    <p:embeddedFont>
      <p:font typeface="Aileron Thin" charset="1" panose="00000300000000000000"/>
      <p:regular r:id="rId22"/>
    </p:embeddedFont>
    <p:embeddedFont>
      <p:font typeface="Aileron Thin Italics" charset="1" panose="00000300000000000000"/>
      <p:regular r:id="rId23"/>
    </p:embeddedFont>
    <p:embeddedFont>
      <p:font typeface="Aileron Light" charset="1" panose="00000400000000000000"/>
      <p:regular r:id="rId24"/>
    </p:embeddedFont>
    <p:embeddedFont>
      <p:font typeface="Aileron Light Italics" charset="1" panose="00000400000000000000"/>
      <p:regular r:id="rId25"/>
    </p:embeddedFont>
    <p:embeddedFont>
      <p:font typeface="Aileron Ultra-Bold" charset="1" panose="00000A00000000000000"/>
      <p:regular r:id="rId26"/>
    </p:embeddedFont>
    <p:embeddedFont>
      <p:font typeface="Aileron Ultra-Bold Italics" charset="1" panose="00000A00000000000000"/>
      <p:regular r:id="rId27"/>
    </p:embeddedFont>
    <p:embeddedFont>
      <p:font typeface="Aileron Heavy" charset="1" panose="00000A00000000000000"/>
      <p:regular r:id="rId28"/>
    </p:embeddedFont>
    <p:embeddedFont>
      <p:font typeface="Aileron Heavy Italics" charset="1" panose="00000A00000000000000"/>
      <p:regular r:id="rId29"/>
    </p:embeddedFont>
    <p:embeddedFont>
      <p:font typeface="Nourd" charset="1" panose="00000500000000000000"/>
      <p:regular r:id="rId30"/>
    </p:embeddedFont>
    <p:embeddedFont>
      <p:font typeface="Nourd Bold" charset="1" panose="00000800000000000000"/>
      <p:regular r:id="rId31"/>
    </p:embeddedFont>
    <p:embeddedFont>
      <p:font typeface="Nourd Light" charset="1" panose="00000400000000000000"/>
      <p:regular r:id="rId32"/>
    </p:embeddedFont>
    <p:embeddedFont>
      <p:font typeface="Nourd Medium" charset="1" panose="00000600000000000000"/>
      <p:regular r:id="rId33"/>
    </p:embeddedFont>
    <p:embeddedFont>
      <p:font typeface="Nourd Semi-Bold" charset="1" panose="00000700000000000000"/>
      <p:regular r:id="rId34"/>
    </p:embeddedFont>
    <p:embeddedFont>
      <p:font typeface="Nourd Heavy" charset="1" panose="00000A00000000000000"/>
      <p:regular r:id="rId35"/>
    </p:embeddedFont>
    <p:embeddedFont>
      <p:font typeface="Open Sans" charset="1" panose="020B0606030504020204"/>
      <p:regular r:id="rId36"/>
    </p:embeddedFont>
    <p:embeddedFont>
      <p:font typeface="Open Sans Bold" charset="1" panose="020B0806030504020204"/>
      <p:regular r:id="rId37"/>
    </p:embeddedFont>
    <p:embeddedFont>
      <p:font typeface="Open Sans Italics" charset="1" panose="020B0606030504020204"/>
      <p:regular r:id="rId38"/>
    </p:embeddedFont>
    <p:embeddedFont>
      <p:font typeface="Open Sans Bold Italics" charset="1" panose="020B0806030504020204"/>
      <p:regular r:id="rId39"/>
    </p:embeddedFont>
    <p:embeddedFont>
      <p:font typeface="Open Sans Light" charset="1" panose="020B0306030504020204"/>
      <p:regular r:id="rId40"/>
    </p:embeddedFont>
    <p:embeddedFont>
      <p:font typeface="Open Sans Light Italics" charset="1" panose="020B0306030504020204"/>
      <p:regular r:id="rId41"/>
    </p:embeddedFont>
    <p:embeddedFont>
      <p:font typeface="Open Sans Ultra-Bold" charset="1" panose="00000000000000000000"/>
      <p:regular r:id="rId42"/>
    </p:embeddedFont>
    <p:embeddedFont>
      <p:font typeface="Open Sans Ultra-Bold Italics" charset="1" panose="0000000000000000000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slides/slide1.xml" Type="http://schemas.openxmlformats.org/officeDocument/2006/relationships/slide"/><Relationship Id="rId45" Target="slides/slide2.xml" Type="http://schemas.openxmlformats.org/officeDocument/2006/relationships/slide"/><Relationship Id="rId46" Target="slides/slide3.xml" Type="http://schemas.openxmlformats.org/officeDocument/2006/relationships/slide"/><Relationship Id="rId47" Target="slides/slide4.xml" Type="http://schemas.openxmlformats.org/officeDocument/2006/relationships/slide"/><Relationship Id="rId48" Target="slides/slide5.xml" Type="http://schemas.openxmlformats.org/officeDocument/2006/relationships/slide"/><Relationship Id="rId49" Target="slides/slide6.xml" Type="http://schemas.openxmlformats.org/officeDocument/2006/relationships/slide"/><Relationship Id="rId5" Target="tableStyles.xml" Type="http://schemas.openxmlformats.org/officeDocument/2006/relationships/tableStyles"/><Relationship Id="rId50" Target="slides/slide7.xml" Type="http://schemas.openxmlformats.org/officeDocument/2006/relationships/slide"/><Relationship Id="rId51" Target="slides/slide8.xml" Type="http://schemas.openxmlformats.org/officeDocument/2006/relationships/slide"/><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http://passaporte.education" TargetMode="External" Type="http://schemas.openxmlformats.org/officeDocument/2006/relationships/hyperlink"/><Relationship Id="rId9"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 Id="rId7"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 Id="rId7"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 Id="rId7" Target="../media/image7.pn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18.png" Type="http://schemas.openxmlformats.org/officeDocument/2006/relationships/image"/><Relationship Id="rId12" Target="../media/image19.svg" Type="http://schemas.openxmlformats.org/officeDocument/2006/relationships/image"/><Relationship Id="rId13" Target="../media/image20.png" Type="http://schemas.openxmlformats.org/officeDocument/2006/relationships/image"/><Relationship Id="rId14" Target="../media/image21.svg" Type="http://schemas.openxmlformats.org/officeDocument/2006/relationships/image"/><Relationship Id="rId15" Target="../media/image22.png" Type="http://schemas.openxmlformats.org/officeDocument/2006/relationships/image"/><Relationship Id="rId16" Target="../media/image23.svg" Type="http://schemas.openxmlformats.org/officeDocument/2006/relationships/image"/><Relationship Id="rId17" Target="../media/image24.png" Type="http://schemas.openxmlformats.org/officeDocument/2006/relationships/image"/><Relationship Id="rId18" Target="../media/image25.svg" Type="http://schemas.openxmlformats.org/officeDocument/2006/relationships/image"/><Relationship Id="rId19" Target="../media/image26.png" Type="http://schemas.openxmlformats.org/officeDocument/2006/relationships/image"/><Relationship Id="rId2" Target="../media/image1.png" Type="http://schemas.openxmlformats.org/officeDocument/2006/relationships/image"/><Relationship Id="rId20" Target="../media/image27.svg" Type="http://schemas.openxmlformats.org/officeDocument/2006/relationships/image"/><Relationship Id="rId21" Target="../media/image28.png" Type="http://schemas.openxmlformats.org/officeDocument/2006/relationships/image"/><Relationship Id="rId22" Target="../media/image29.svg" Type="http://schemas.openxmlformats.org/officeDocument/2006/relationships/image"/><Relationship Id="rId23" Target="../media/image30.png" Type="http://schemas.openxmlformats.org/officeDocument/2006/relationships/image"/><Relationship Id="rId24" Target="../media/image31.svg" Type="http://schemas.openxmlformats.org/officeDocument/2006/relationships/image"/><Relationship Id="rId25" Target="../media/image32.png" Type="http://schemas.openxmlformats.org/officeDocument/2006/relationships/image"/><Relationship Id="rId26" Target="../media/image33.png" Type="http://schemas.openxmlformats.org/officeDocument/2006/relationships/image"/><Relationship Id="rId27" Target="../media/image34.sv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 Id="rId7" Target="../media/image35.png" Type="http://schemas.openxmlformats.org/officeDocument/2006/relationships/image"/><Relationship Id="rId8" Target="../media/image3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svg" Type="http://schemas.openxmlformats.org/officeDocument/2006/relationships/image"/><Relationship Id="rId11" Target="../media/image41.png" Type="http://schemas.openxmlformats.org/officeDocument/2006/relationships/image"/><Relationship Id="rId12" Target="../media/image42.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 Id="rId7" Target="../media/image37.png" Type="http://schemas.openxmlformats.org/officeDocument/2006/relationships/image"/><Relationship Id="rId8" Target="../media/image38.svg" Type="http://schemas.openxmlformats.org/officeDocument/2006/relationships/image"/><Relationship Id="rId9" Target="../media/image3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http://passaporte.education"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2020139" y="865594"/>
            <a:ext cx="13779070" cy="8392706"/>
          </a:xfrm>
          <a:custGeom>
            <a:avLst/>
            <a:gdLst/>
            <a:ahLst/>
            <a:cxnLst/>
            <a:rect r="r" b="b" t="t" l="l"/>
            <a:pathLst>
              <a:path h="8392706" w="13779070">
                <a:moveTo>
                  <a:pt x="0" y="0"/>
                </a:moveTo>
                <a:lnTo>
                  <a:pt x="13779071" y="0"/>
                </a:lnTo>
                <a:lnTo>
                  <a:pt x="13779071" y="8392706"/>
                </a:lnTo>
                <a:lnTo>
                  <a:pt x="0" y="83927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260645" y="4258647"/>
            <a:ext cx="15318288" cy="2584961"/>
          </a:xfrm>
          <a:custGeom>
            <a:avLst/>
            <a:gdLst/>
            <a:ahLst/>
            <a:cxnLst/>
            <a:rect r="r" b="b" t="t" l="l"/>
            <a:pathLst>
              <a:path h="2584961" w="15318288">
                <a:moveTo>
                  <a:pt x="0" y="0"/>
                </a:moveTo>
                <a:lnTo>
                  <a:pt x="15318288" y="0"/>
                </a:lnTo>
                <a:lnTo>
                  <a:pt x="15318288" y="2584961"/>
                </a:lnTo>
                <a:lnTo>
                  <a:pt x="0" y="25849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a:hlinkClick r:id="rId8" tooltip="http://passaporte.education"/>
          </p:cNvPr>
          <p:cNvSpPr/>
          <p:nvPr/>
        </p:nvSpPr>
        <p:spPr>
          <a:xfrm flipH="false" flipV="false" rot="0">
            <a:off x="16085768" y="8556547"/>
            <a:ext cx="2062716" cy="1403506"/>
          </a:xfrm>
          <a:custGeom>
            <a:avLst/>
            <a:gdLst/>
            <a:ahLst/>
            <a:cxnLst/>
            <a:rect r="r" b="b" t="t" l="l"/>
            <a:pathLst>
              <a:path h="1403506" w="2062716">
                <a:moveTo>
                  <a:pt x="0" y="0"/>
                </a:moveTo>
                <a:lnTo>
                  <a:pt x="2062715" y="0"/>
                </a:lnTo>
                <a:lnTo>
                  <a:pt x="2062715" y="1403506"/>
                </a:lnTo>
                <a:lnTo>
                  <a:pt x="0" y="1403506"/>
                </a:lnTo>
                <a:lnTo>
                  <a:pt x="0" y="0"/>
                </a:lnTo>
                <a:close/>
              </a:path>
            </a:pathLst>
          </a:custGeom>
          <a:blipFill>
            <a:blip r:embed="rId7"/>
            <a:stretch>
              <a:fillRect l="0" t="0" r="0" b="0"/>
            </a:stretch>
          </a:blipFill>
        </p:spPr>
      </p:sp>
      <p:sp>
        <p:nvSpPr>
          <p:cNvPr name="Freeform 6" id="6"/>
          <p:cNvSpPr/>
          <p:nvPr/>
        </p:nvSpPr>
        <p:spPr>
          <a:xfrm flipH="false" flipV="false" rot="0">
            <a:off x="609116" y="3452950"/>
            <a:ext cx="2822048" cy="4196353"/>
          </a:xfrm>
          <a:custGeom>
            <a:avLst/>
            <a:gdLst/>
            <a:ahLst/>
            <a:cxnLst/>
            <a:rect r="r" b="b" t="t" l="l"/>
            <a:pathLst>
              <a:path h="4196353" w="2822048">
                <a:moveTo>
                  <a:pt x="0" y="0"/>
                </a:moveTo>
                <a:lnTo>
                  <a:pt x="2822047" y="0"/>
                </a:lnTo>
                <a:lnTo>
                  <a:pt x="2822047" y="4196354"/>
                </a:lnTo>
                <a:lnTo>
                  <a:pt x="0" y="4196354"/>
                </a:lnTo>
                <a:lnTo>
                  <a:pt x="0" y="0"/>
                </a:lnTo>
                <a:close/>
              </a:path>
            </a:pathLst>
          </a:custGeom>
          <a:blipFill>
            <a:blip r:embed="rId9"/>
            <a:stretch>
              <a:fillRect l="0" t="0" r="0" b="0"/>
            </a:stretch>
          </a:blipFill>
        </p:spPr>
      </p:sp>
      <p:sp>
        <p:nvSpPr>
          <p:cNvPr name="TextBox 7" id="7"/>
          <p:cNvSpPr txBox="true"/>
          <p:nvPr/>
        </p:nvSpPr>
        <p:spPr>
          <a:xfrm rot="0">
            <a:off x="2936223" y="4375053"/>
            <a:ext cx="13956815" cy="2114022"/>
          </a:xfrm>
          <a:prstGeom prst="rect">
            <a:avLst/>
          </a:prstGeom>
        </p:spPr>
        <p:txBody>
          <a:bodyPr anchor="t" rtlCol="false" tIns="0" lIns="0" bIns="0" rIns="0">
            <a:spAutoFit/>
          </a:bodyPr>
          <a:lstStyle/>
          <a:p>
            <a:pPr algn="ctr">
              <a:lnSpc>
                <a:spcPts val="17283"/>
              </a:lnSpc>
            </a:pPr>
            <a:r>
              <a:rPr lang="en-US" sz="12345">
                <a:solidFill>
                  <a:srgbClr val="975AB6"/>
                </a:solidFill>
                <a:latin typeface="Glacial Indifference Bold"/>
              </a:rPr>
              <a:t>SINAL VERMELHO</a:t>
            </a:r>
          </a:p>
        </p:txBody>
      </p:sp>
      <p:sp>
        <p:nvSpPr>
          <p:cNvPr name="TextBox 8" id="8"/>
          <p:cNvSpPr txBox="true"/>
          <p:nvPr/>
        </p:nvSpPr>
        <p:spPr>
          <a:xfrm rot="0">
            <a:off x="4502347" y="924249"/>
            <a:ext cx="8814656" cy="692041"/>
          </a:xfrm>
          <a:prstGeom prst="rect">
            <a:avLst/>
          </a:prstGeom>
        </p:spPr>
        <p:txBody>
          <a:bodyPr anchor="t" rtlCol="false" tIns="0" lIns="0" bIns="0" rIns="0">
            <a:spAutoFit/>
          </a:bodyPr>
          <a:lstStyle/>
          <a:p>
            <a:pPr algn="ctr">
              <a:lnSpc>
                <a:spcPts val="5668"/>
              </a:lnSpc>
            </a:pPr>
            <a:r>
              <a:rPr lang="en-US" sz="4048" spc="1109">
                <a:solidFill>
                  <a:srgbClr val="FFEB5B"/>
                </a:solidFill>
                <a:latin typeface="Nourd Bold"/>
              </a:rPr>
              <a:t>TEMA DA AULA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sp>
        <p:nvSpPr>
          <p:cNvPr name="Freeform 5" id="5"/>
          <p:cNvSpPr/>
          <p:nvPr/>
        </p:nvSpPr>
        <p:spPr>
          <a:xfrm flipH="false" flipV="false" rot="0">
            <a:off x="5994649" y="2432121"/>
            <a:ext cx="5612235" cy="6323645"/>
          </a:xfrm>
          <a:custGeom>
            <a:avLst/>
            <a:gdLst/>
            <a:ahLst/>
            <a:cxnLst/>
            <a:rect r="r" b="b" t="t" l="l"/>
            <a:pathLst>
              <a:path h="6323645" w="5612235">
                <a:moveTo>
                  <a:pt x="0" y="0"/>
                </a:moveTo>
                <a:lnTo>
                  <a:pt x="5612235" y="0"/>
                </a:lnTo>
                <a:lnTo>
                  <a:pt x="5612235" y="6323645"/>
                </a:lnTo>
                <a:lnTo>
                  <a:pt x="0" y="6323645"/>
                </a:lnTo>
                <a:lnTo>
                  <a:pt x="0" y="0"/>
                </a:lnTo>
                <a:close/>
              </a:path>
            </a:pathLst>
          </a:custGeom>
          <a:blipFill>
            <a:blip r:embed="rId7"/>
            <a:stretch>
              <a:fillRect l="0" t="0" r="0" b="0"/>
            </a:stretch>
          </a:blipFill>
        </p:spPr>
      </p:sp>
      <p:sp>
        <p:nvSpPr>
          <p:cNvPr name="TextBox 6" id="6"/>
          <p:cNvSpPr txBox="true"/>
          <p:nvPr/>
        </p:nvSpPr>
        <p:spPr>
          <a:xfrm rot="0">
            <a:off x="3897057" y="416921"/>
            <a:ext cx="10185927" cy="806896"/>
          </a:xfrm>
          <a:prstGeom prst="rect">
            <a:avLst/>
          </a:prstGeom>
        </p:spPr>
        <p:txBody>
          <a:bodyPr anchor="t" rtlCol="false" tIns="0" lIns="0" bIns="0" rIns="0">
            <a:spAutoFit/>
          </a:bodyPr>
          <a:lstStyle/>
          <a:p>
            <a:pPr algn="ctr">
              <a:lnSpc>
                <a:spcPts val="6550"/>
              </a:lnSpc>
            </a:pPr>
            <a:r>
              <a:rPr lang="en-US" sz="4678" spc="1281">
                <a:solidFill>
                  <a:srgbClr val="FFEB5B"/>
                </a:solidFill>
                <a:latin typeface="Nourd Bold"/>
              </a:rPr>
              <a:t>CONTEXTO</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grpSp>
        <p:nvGrpSpPr>
          <p:cNvPr name="Group 5" id="5"/>
          <p:cNvGrpSpPr/>
          <p:nvPr/>
        </p:nvGrpSpPr>
        <p:grpSpPr>
          <a:xfrm rot="0">
            <a:off x="7758232" y="1754165"/>
            <a:ext cx="2013954" cy="201395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96051" y="0"/>
                  </a:moveTo>
                  <a:lnTo>
                    <a:pt x="616749" y="0"/>
                  </a:lnTo>
                  <a:cubicBezTo>
                    <a:pt x="725025" y="0"/>
                    <a:pt x="812800" y="87775"/>
                    <a:pt x="812800" y="196051"/>
                  </a:cubicBezTo>
                  <a:lnTo>
                    <a:pt x="812800" y="616749"/>
                  </a:lnTo>
                  <a:cubicBezTo>
                    <a:pt x="812800" y="725025"/>
                    <a:pt x="725025" y="812800"/>
                    <a:pt x="616749" y="812800"/>
                  </a:cubicBezTo>
                  <a:lnTo>
                    <a:pt x="196051" y="812800"/>
                  </a:lnTo>
                  <a:cubicBezTo>
                    <a:pt x="87775" y="812800"/>
                    <a:pt x="0" y="725025"/>
                    <a:pt x="0" y="616749"/>
                  </a:cubicBezTo>
                  <a:lnTo>
                    <a:pt x="0" y="196051"/>
                  </a:lnTo>
                  <a:cubicBezTo>
                    <a:pt x="0" y="87775"/>
                    <a:pt x="87775" y="0"/>
                    <a:pt x="196051" y="0"/>
                  </a:cubicBezTo>
                  <a:close/>
                </a:path>
              </a:pathLst>
            </a:custGeom>
            <a:solidFill>
              <a:srgbClr val="F9D100"/>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759"/>
                </a:lnSpc>
              </a:pPr>
            </a:p>
          </p:txBody>
        </p:sp>
      </p:grpSp>
      <p:sp>
        <p:nvSpPr>
          <p:cNvPr name="AutoShape 8" id="8"/>
          <p:cNvSpPr/>
          <p:nvPr/>
        </p:nvSpPr>
        <p:spPr>
          <a:xfrm>
            <a:off x="8746159" y="4375760"/>
            <a:ext cx="19050" cy="4959489"/>
          </a:xfrm>
          <a:prstGeom prst="line">
            <a:avLst/>
          </a:prstGeom>
          <a:ln cap="flat" w="38100">
            <a:solidFill>
              <a:srgbClr val="4D4D4D"/>
            </a:solidFill>
            <a:prstDash val="solid"/>
            <a:headEnd type="none" len="sm" w="sm"/>
            <a:tailEnd type="none" len="sm" w="sm"/>
          </a:ln>
        </p:spPr>
      </p:sp>
      <p:sp>
        <p:nvSpPr>
          <p:cNvPr name="Freeform 9" id="9"/>
          <p:cNvSpPr/>
          <p:nvPr/>
        </p:nvSpPr>
        <p:spPr>
          <a:xfrm flipH="false" flipV="false" rot="0">
            <a:off x="8047354" y="1511599"/>
            <a:ext cx="1435710" cy="2256519"/>
          </a:xfrm>
          <a:custGeom>
            <a:avLst/>
            <a:gdLst/>
            <a:ahLst/>
            <a:cxnLst/>
            <a:rect r="r" b="b" t="t" l="l"/>
            <a:pathLst>
              <a:path h="2256519" w="1435710">
                <a:moveTo>
                  <a:pt x="0" y="0"/>
                </a:moveTo>
                <a:lnTo>
                  <a:pt x="1435710" y="0"/>
                </a:lnTo>
                <a:lnTo>
                  <a:pt x="1435710" y="2256519"/>
                </a:lnTo>
                <a:lnTo>
                  <a:pt x="0" y="2256519"/>
                </a:lnTo>
                <a:lnTo>
                  <a:pt x="0" y="0"/>
                </a:lnTo>
                <a:close/>
              </a:path>
            </a:pathLst>
          </a:custGeom>
          <a:blipFill>
            <a:blip r:embed="rId7"/>
            <a:stretch>
              <a:fillRect l="0" t="0" r="0" b="0"/>
            </a:stretch>
          </a:blipFill>
        </p:spPr>
      </p:sp>
      <p:sp>
        <p:nvSpPr>
          <p:cNvPr name="TextBox 10" id="10"/>
          <p:cNvSpPr txBox="true"/>
          <p:nvPr/>
        </p:nvSpPr>
        <p:spPr>
          <a:xfrm rot="0">
            <a:off x="8060131" y="3813362"/>
            <a:ext cx="1585214" cy="274543"/>
          </a:xfrm>
          <a:prstGeom prst="rect">
            <a:avLst/>
          </a:prstGeom>
        </p:spPr>
        <p:txBody>
          <a:bodyPr anchor="t" rtlCol="false" tIns="0" lIns="0" bIns="0" rIns="0">
            <a:spAutoFit/>
          </a:bodyPr>
          <a:lstStyle/>
          <a:p>
            <a:pPr>
              <a:lnSpc>
                <a:spcPts val="2228"/>
              </a:lnSpc>
            </a:pPr>
            <a:r>
              <a:rPr lang="en-US" sz="1591">
                <a:solidFill>
                  <a:srgbClr val="737373"/>
                </a:solidFill>
                <a:latin typeface="Aileron Bold"/>
              </a:rPr>
              <a:t>Sofia, 11 anos</a:t>
            </a:r>
          </a:p>
        </p:txBody>
      </p:sp>
      <p:sp>
        <p:nvSpPr>
          <p:cNvPr name="TextBox 11" id="11"/>
          <p:cNvSpPr txBox="true"/>
          <p:nvPr/>
        </p:nvSpPr>
        <p:spPr>
          <a:xfrm rot="0">
            <a:off x="1538154" y="2254175"/>
            <a:ext cx="6077204" cy="2669329"/>
          </a:xfrm>
          <a:prstGeom prst="rect">
            <a:avLst/>
          </a:prstGeom>
        </p:spPr>
        <p:txBody>
          <a:bodyPr anchor="t" rtlCol="false" tIns="0" lIns="0" bIns="0" rIns="0">
            <a:spAutoFit/>
          </a:bodyPr>
          <a:lstStyle/>
          <a:p>
            <a:pPr>
              <a:lnSpc>
                <a:spcPts val="3021"/>
              </a:lnSpc>
            </a:pPr>
            <a:r>
              <a:rPr lang="en-US" sz="2158">
                <a:solidFill>
                  <a:srgbClr val="737373"/>
                </a:solidFill>
                <a:latin typeface="Aileron"/>
              </a:rPr>
              <a:t>O treinador de natação de </a:t>
            </a:r>
            <a:r>
              <a:rPr lang="en-US" sz="2158">
                <a:solidFill>
                  <a:srgbClr val="737373"/>
                </a:solidFill>
                <a:latin typeface="Aileron Bold"/>
              </a:rPr>
              <a:t>Sofia</a:t>
            </a:r>
            <a:r>
              <a:rPr lang="en-US" sz="2158">
                <a:solidFill>
                  <a:srgbClr val="737373"/>
                </a:solidFill>
                <a:latin typeface="Aileron"/>
              </a:rPr>
              <a:t> passou seu Whatsapp para </a:t>
            </a:r>
            <a:r>
              <a:rPr lang="en-US" sz="2158">
                <a:solidFill>
                  <a:srgbClr val="737373"/>
                </a:solidFill>
                <a:latin typeface="Aileron Bold"/>
              </a:rPr>
              <a:t>Ana</a:t>
            </a:r>
            <a:r>
              <a:rPr lang="en-US" sz="2158">
                <a:solidFill>
                  <a:srgbClr val="737373"/>
                </a:solidFill>
                <a:latin typeface="Aileron"/>
              </a:rPr>
              <a:t>, uma nadadora que ele treina em uma cidade próxima. Sofia e Ana ambas nadam e têm outros interesses em comum, como assistir “Dorama”. Elas têm conversado ocasionalmente há cerca de um mês através do </a:t>
            </a:r>
            <a:r>
              <a:rPr lang="en-US" sz="2158">
                <a:solidFill>
                  <a:srgbClr val="737373"/>
                </a:solidFill>
                <a:latin typeface="Aileron Bold"/>
              </a:rPr>
              <a:t>Whatsapp</a:t>
            </a:r>
            <a:r>
              <a:rPr lang="en-US" sz="2158">
                <a:solidFill>
                  <a:srgbClr val="737373"/>
                </a:solidFill>
                <a:latin typeface="Aileron"/>
              </a:rPr>
              <a:t> e </a:t>
            </a:r>
            <a:r>
              <a:rPr lang="en-US" sz="2158">
                <a:solidFill>
                  <a:srgbClr val="737373"/>
                </a:solidFill>
                <a:latin typeface="Aileron Bold"/>
              </a:rPr>
              <a:t>Tiktok</a:t>
            </a:r>
            <a:r>
              <a:rPr lang="en-US" sz="2158">
                <a:solidFill>
                  <a:srgbClr val="737373"/>
                </a:solidFill>
                <a:latin typeface="Aileron"/>
              </a:rPr>
              <a:t>. </a:t>
            </a:r>
          </a:p>
        </p:txBody>
      </p:sp>
      <p:sp>
        <p:nvSpPr>
          <p:cNvPr name="TextBox 12" id="12"/>
          <p:cNvSpPr txBox="true"/>
          <p:nvPr/>
        </p:nvSpPr>
        <p:spPr>
          <a:xfrm rot="0">
            <a:off x="3897057" y="1490187"/>
            <a:ext cx="1252310" cy="647621"/>
          </a:xfrm>
          <a:prstGeom prst="rect">
            <a:avLst/>
          </a:prstGeom>
        </p:spPr>
        <p:txBody>
          <a:bodyPr anchor="t" rtlCol="false" tIns="0" lIns="0" bIns="0" rIns="0">
            <a:spAutoFit/>
          </a:bodyPr>
          <a:lstStyle/>
          <a:p>
            <a:pPr>
              <a:lnSpc>
                <a:spcPts val="5254"/>
              </a:lnSpc>
            </a:pPr>
            <a:r>
              <a:rPr lang="en-US" sz="3753">
                <a:solidFill>
                  <a:srgbClr val="975AB6"/>
                </a:solidFill>
                <a:latin typeface="A Day Without Sun Text Bold"/>
              </a:rPr>
              <a:t>Caso 1</a:t>
            </a:r>
          </a:p>
        </p:txBody>
      </p:sp>
      <p:sp>
        <p:nvSpPr>
          <p:cNvPr name="TextBox 13" id="13"/>
          <p:cNvSpPr txBox="true"/>
          <p:nvPr/>
        </p:nvSpPr>
        <p:spPr>
          <a:xfrm rot="0">
            <a:off x="12758653" y="1490187"/>
            <a:ext cx="1324331" cy="647621"/>
          </a:xfrm>
          <a:prstGeom prst="rect">
            <a:avLst/>
          </a:prstGeom>
        </p:spPr>
        <p:txBody>
          <a:bodyPr anchor="t" rtlCol="false" tIns="0" lIns="0" bIns="0" rIns="0">
            <a:spAutoFit/>
          </a:bodyPr>
          <a:lstStyle/>
          <a:p>
            <a:pPr>
              <a:lnSpc>
                <a:spcPts val="5254"/>
              </a:lnSpc>
            </a:pPr>
            <a:r>
              <a:rPr lang="en-US" sz="3753">
                <a:solidFill>
                  <a:srgbClr val="7ED957"/>
                </a:solidFill>
                <a:latin typeface="A Day Without Sun Text Bold"/>
              </a:rPr>
              <a:t>Caso 2</a:t>
            </a:r>
          </a:p>
        </p:txBody>
      </p:sp>
      <p:sp>
        <p:nvSpPr>
          <p:cNvPr name="TextBox 14" id="14"/>
          <p:cNvSpPr txBox="true"/>
          <p:nvPr/>
        </p:nvSpPr>
        <p:spPr>
          <a:xfrm rot="0">
            <a:off x="3897057" y="416921"/>
            <a:ext cx="10185927" cy="806896"/>
          </a:xfrm>
          <a:prstGeom prst="rect">
            <a:avLst/>
          </a:prstGeom>
        </p:spPr>
        <p:txBody>
          <a:bodyPr anchor="t" rtlCol="false" tIns="0" lIns="0" bIns="0" rIns="0">
            <a:spAutoFit/>
          </a:bodyPr>
          <a:lstStyle/>
          <a:p>
            <a:pPr algn="ctr">
              <a:lnSpc>
                <a:spcPts val="6550"/>
              </a:lnSpc>
            </a:pPr>
            <a:r>
              <a:rPr lang="en-US" sz="4678" spc="1281">
                <a:solidFill>
                  <a:srgbClr val="FFEB5B"/>
                </a:solidFill>
                <a:latin typeface="Nourd Bold"/>
              </a:rPr>
              <a:t>DESAFIO</a:t>
            </a:r>
          </a:p>
        </p:txBody>
      </p:sp>
      <p:sp>
        <p:nvSpPr>
          <p:cNvPr name="TextBox 15" id="15"/>
          <p:cNvSpPr txBox="true"/>
          <p:nvPr/>
        </p:nvSpPr>
        <p:spPr>
          <a:xfrm rot="0">
            <a:off x="9144000" y="5827014"/>
            <a:ext cx="7529723" cy="3050286"/>
          </a:xfrm>
          <a:prstGeom prst="rect">
            <a:avLst/>
          </a:prstGeom>
        </p:spPr>
        <p:txBody>
          <a:bodyPr anchor="t" rtlCol="false" tIns="0" lIns="0" bIns="0" rIns="0">
            <a:spAutoFit/>
          </a:bodyPr>
          <a:lstStyle/>
          <a:p>
            <a:pPr>
              <a:lnSpc>
                <a:spcPts val="3024"/>
              </a:lnSpc>
            </a:pPr>
            <a:r>
              <a:rPr lang="en-US" sz="2160">
                <a:solidFill>
                  <a:srgbClr val="737373"/>
                </a:solidFill>
                <a:latin typeface="Aileron"/>
              </a:rPr>
              <a:t>Sofia também </a:t>
            </a:r>
            <a:r>
              <a:rPr lang="en-US" sz="2160">
                <a:solidFill>
                  <a:srgbClr val="737373"/>
                </a:solidFill>
                <a:latin typeface="Aileron Bold"/>
              </a:rPr>
              <a:t>comenta</a:t>
            </a:r>
            <a:r>
              <a:rPr lang="en-US" sz="2160">
                <a:solidFill>
                  <a:srgbClr val="737373"/>
                </a:solidFill>
                <a:latin typeface="Aileron"/>
              </a:rPr>
              <a:t> nas fotos de @rodrig31_17, que são principalmente de objetos aleatórios e cenas da natureza. Na semana passada, @rodrig31_17 perguntou se ela </a:t>
            </a:r>
            <a:r>
              <a:rPr lang="en-US" sz="2160">
                <a:solidFill>
                  <a:srgbClr val="737373"/>
                </a:solidFill>
                <a:latin typeface="Aileron Bold"/>
              </a:rPr>
              <a:t>postaria</a:t>
            </a:r>
            <a:r>
              <a:rPr lang="en-US" sz="2160">
                <a:solidFill>
                  <a:srgbClr val="737373"/>
                </a:solidFill>
                <a:latin typeface="Aileron"/>
              </a:rPr>
              <a:t> mais selfies porque "acho que você é linda".</a:t>
            </a:r>
          </a:p>
          <a:p>
            <a:pPr>
              <a:lnSpc>
                <a:spcPts val="3024"/>
              </a:lnSpc>
            </a:pPr>
          </a:p>
          <a:p>
            <a:pPr>
              <a:lnSpc>
                <a:spcPts val="3024"/>
              </a:lnSpc>
            </a:pPr>
            <a:r>
              <a:rPr lang="en-US" sz="2160">
                <a:solidFill>
                  <a:srgbClr val="737373"/>
                </a:solidFill>
                <a:latin typeface="Aileron"/>
              </a:rPr>
              <a:t>@rodrig31_o</a:t>
            </a:r>
            <a:r>
              <a:rPr lang="en-US" sz="2160">
                <a:solidFill>
                  <a:srgbClr val="737373"/>
                </a:solidFill>
                <a:latin typeface="Aileron"/>
              </a:rPr>
              <a:t> também </a:t>
            </a:r>
            <a:r>
              <a:rPr lang="en-US" sz="2160">
                <a:solidFill>
                  <a:srgbClr val="737373"/>
                </a:solidFill>
                <a:latin typeface="Aileron Bold"/>
              </a:rPr>
              <a:t>enviou</a:t>
            </a:r>
            <a:r>
              <a:rPr lang="en-US" sz="2160">
                <a:solidFill>
                  <a:srgbClr val="737373"/>
                </a:solidFill>
                <a:latin typeface="Aileron"/>
              </a:rPr>
              <a:t> para ela um número de celular para que ela pudesse enviar fotos mais pessoais. "Só </a:t>
            </a:r>
            <a:r>
              <a:rPr lang="en-US" sz="2160">
                <a:solidFill>
                  <a:srgbClr val="737373"/>
                </a:solidFill>
                <a:latin typeface="Aileron Bold"/>
              </a:rPr>
              <a:t>não</a:t>
            </a:r>
            <a:r>
              <a:rPr lang="en-US" sz="2160">
                <a:solidFill>
                  <a:srgbClr val="737373"/>
                </a:solidFill>
                <a:latin typeface="Aileron"/>
              </a:rPr>
              <a:t> conte a ninguém que te dei isso", disse @rodrig31_17.</a:t>
            </a:r>
          </a:p>
        </p:txBody>
      </p:sp>
      <p:sp>
        <p:nvSpPr>
          <p:cNvPr name="TextBox 16" id="16"/>
          <p:cNvSpPr txBox="true"/>
          <p:nvPr/>
        </p:nvSpPr>
        <p:spPr>
          <a:xfrm rot="0">
            <a:off x="9953161" y="2225465"/>
            <a:ext cx="6758662" cy="3431286"/>
          </a:xfrm>
          <a:prstGeom prst="rect">
            <a:avLst/>
          </a:prstGeom>
        </p:spPr>
        <p:txBody>
          <a:bodyPr anchor="t" rtlCol="false" tIns="0" lIns="0" bIns="0" rIns="0">
            <a:spAutoFit/>
          </a:bodyPr>
          <a:lstStyle/>
          <a:p>
            <a:pPr>
              <a:lnSpc>
                <a:spcPts val="3024"/>
              </a:lnSpc>
            </a:pPr>
            <a:r>
              <a:rPr lang="en-US" sz="2160">
                <a:solidFill>
                  <a:srgbClr val="737373"/>
                </a:solidFill>
                <a:latin typeface="Aileron"/>
              </a:rPr>
              <a:t>Sofia adora tirar fotos e </a:t>
            </a:r>
            <a:r>
              <a:rPr lang="en-US" sz="2160">
                <a:solidFill>
                  <a:srgbClr val="737373"/>
                </a:solidFill>
                <a:latin typeface="Aileron Bold"/>
              </a:rPr>
              <a:t>postá-las</a:t>
            </a:r>
            <a:r>
              <a:rPr lang="en-US" sz="2160">
                <a:solidFill>
                  <a:srgbClr val="737373"/>
                </a:solidFill>
                <a:latin typeface="Aileron"/>
              </a:rPr>
              <a:t> no Instagram. Alguns meses atrás, ela percebeu que @rodrig31_17</a:t>
            </a:r>
            <a:r>
              <a:rPr lang="en-US" sz="2160">
                <a:solidFill>
                  <a:srgbClr val="737373"/>
                </a:solidFill>
                <a:latin typeface="Aileron Bold"/>
              </a:rPr>
              <a:t> curtia</a:t>
            </a:r>
            <a:r>
              <a:rPr lang="en-US" sz="2160">
                <a:solidFill>
                  <a:srgbClr val="737373"/>
                </a:solidFill>
                <a:latin typeface="Aileron"/>
              </a:rPr>
              <a:t> de várias de suas fotos e </a:t>
            </a:r>
            <a:r>
              <a:rPr lang="en-US" sz="2160">
                <a:solidFill>
                  <a:srgbClr val="737373"/>
                </a:solidFill>
                <a:latin typeface="Aileron Bold"/>
              </a:rPr>
              <a:t>comentava</a:t>
            </a:r>
            <a:r>
              <a:rPr lang="en-US" sz="2160">
                <a:solidFill>
                  <a:srgbClr val="737373"/>
                </a:solidFill>
                <a:latin typeface="Aileron"/>
              </a:rPr>
              <a:t> "você é tão talentosa!" Sofia se sentiu lisonjeada. Então ela recebeu uma </a:t>
            </a:r>
            <a:r>
              <a:rPr lang="en-US" sz="2160">
                <a:solidFill>
                  <a:srgbClr val="737373"/>
                </a:solidFill>
                <a:latin typeface="Aileron Bold"/>
              </a:rPr>
              <a:t>mensagem</a:t>
            </a:r>
            <a:r>
              <a:rPr lang="en-US" sz="2160">
                <a:solidFill>
                  <a:srgbClr val="737373"/>
                </a:solidFill>
                <a:latin typeface="Aileron"/>
              </a:rPr>
              <a:t> privada de @rodrig31_17 perguntando se ela era uma modelo profissional ou se queria ser uma algum dia. Sofia respondeu que era seu sonho ser uma quando crescesse. Agora eles conversam muito através de mensagens privadas. </a:t>
            </a:r>
          </a:p>
        </p:txBody>
      </p:sp>
      <p:sp>
        <p:nvSpPr>
          <p:cNvPr name="TextBox 17" id="17"/>
          <p:cNvSpPr txBox="true"/>
          <p:nvPr/>
        </p:nvSpPr>
        <p:spPr>
          <a:xfrm rot="0">
            <a:off x="1535944" y="5053735"/>
            <a:ext cx="7008398" cy="4193329"/>
          </a:xfrm>
          <a:prstGeom prst="rect">
            <a:avLst/>
          </a:prstGeom>
        </p:spPr>
        <p:txBody>
          <a:bodyPr anchor="t" rtlCol="false" tIns="0" lIns="0" bIns="0" rIns="0">
            <a:spAutoFit/>
          </a:bodyPr>
          <a:lstStyle/>
          <a:p>
            <a:pPr>
              <a:lnSpc>
                <a:spcPts val="3021"/>
              </a:lnSpc>
            </a:pPr>
            <a:r>
              <a:rPr lang="en-US" sz="2158">
                <a:solidFill>
                  <a:srgbClr val="737373"/>
                </a:solidFill>
                <a:latin typeface="Aileron"/>
              </a:rPr>
              <a:t>Elas </a:t>
            </a:r>
            <a:r>
              <a:rPr lang="en-US" sz="2158">
                <a:solidFill>
                  <a:srgbClr val="737373"/>
                </a:solidFill>
                <a:latin typeface="Aileron Bold"/>
              </a:rPr>
              <a:t>falam</a:t>
            </a:r>
            <a:r>
              <a:rPr lang="en-US" sz="2158">
                <a:solidFill>
                  <a:srgbClr val="737373"/>
                </a:solidFill>
                <a:latin typeface="Aileron"/>
              </a:rPr>
              <a:t> sobre competições e problemas que estão enfrentando na escola com amigos. Elas compartilharam quando e onde estarão nadando. Elas também já </a:t>
            </a:r>
            <a:r>
              <a:rPr lang="en-US" sz="2158">
                <a:solidFill>
                  <a:srgbClr val="737373"/>
                </a:solidFill>
                <a:latin typeface="Aileron Bold"/>
              </a:rPr>
              <a:t>compartilharam</a:t>
            </a:r>
            <a:r>
              <a:rPr lang="en-US" sz="2158">
                <a:solidFill>
                  <a:srgbClr val="737373"/>
                </a:solidFill>
                <a:latin typeface="Aileron"/>
              </a:rPr>
              <a:t> os nomes de suas equipes e seus escudos, além das suas piscinas de natação favoritas da região. </a:t>
            </a:r>
          </a:p>
          <a:p>
            <a:pPr>
              <a:lnSpc>
                <a:spcPts val="3021"/>
              </a:lnSpc>
            </a:pPr>
          </a:p>
          <a:p>
            <a:pPr>
              <a:lnSpc>
                <a:spcPts val="3021"/>
              </a:lnSpc>
            </a:pPr>
            <a:r>
              <a:rPr lang="en-US" sz="2158">
                <a:solidFill>
                  <a:srgbClr val="737373"/>
                </a:solidFill>
                <a:latin typeface="Aileron"/>
              </a:rPr>
              <a:t>Na semana passada, Ana</a:t>
            </a:r>
            <a:r>
              <a:rPr lang="en-US" sz="2158">
                <a:solidFill>
                  <a:srgbClr val="737373"/>
                </a:solidFill>
                <a:latin typeface="Aileron Bold"/>
              </a:rPr>
              <a:t> enviou </a:t>
            </a:r>
            <a:r>
              <a:rPr lang="en-US" sz="2158">
                <a:solidFill>
                  <a:srgbClr val="737373"/>
                </a:solidFill>
                <a:latin typeface="Aileron"/>
              </a:rPr>
              <a:t>para ela alguns memes de nadadores que incluíam algumas palavras grosseiras e imagens inadequadas. Ana disse que provavelmente ela </a:t>
            </a:r>
            <a:r>
              <a:rPr lang="en-US" sz="2158">
                <a:solidFill>
                  <a:srgbClr val="737373"/>
                </a:solidFill>
                <a:latin typeface="Aileron Bold"/>
              </a:rPr>
              <a:t>não </a:t>
            </a:r>
            <a:r>
              <a:rPr lang="en-US" sz="2158">
                <a:solidFill>
                  <a:srgbClr val="737373"/>
                </a:solidFill>
                <a:latin typeface="Aileron"/>
              </a:rPr>
              <a:t>deveria </a:t>
            </a:r>
            <a:r>
              <a:rPr lang="en-US" sz="2158">
                <a:solidFill>
                  <a:srgbClr val="737373"/>
                </a:solidFill>
                <a:latin typeface="Aileron Bold"/>
              </a:rPr>
              <a:t>mostrar</a:t>
            </a:r>
            <a:r>
              <a:rPr lang="en-US" sz="2158">
                <a:solidFill>
                  <a:srgbClr val="737373"/>
                </a:solidFill>
                <a:latin typeface="Aileron"/>
              </a:rPr>
              <a:t> aquilo para os seus pais.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sp>
        <p:nvSpPr>
          <p:cNvPr name="Freeform 5" id="5"/>
          <p:cNvSpPr/>
          <p:nvPr/>
        </p:nvSpPr>
        <p:spPr>
          <a:xfrm flipH="false" flipV="false" rot="-257469">
            <a:off x="1872229" y="4036064"/>
            <a:ext cx="2822048" cy="4196353"/>
          </a:xfrm>
          <a:custGeom>
            <a:avLst/>
            <a:gdLst/>
            <a:ahLst/>
            <a:cxnLst/>
            <a:rect r="r" b="b" t="t" l="l"/>
            <a:pathLst>
              <a:path h="4196353" w="2822048">
                <a:moveTo>
                  <a:pt x="0" y="0"/>
                </a:moveTo>
                <a:lnTo>
                  <a:pt x="2822048" y="0"/>
                </a:lnTo>
                <a:lnTo>
                  <a:pt x="2822048" y="4196353"/>
                </a:lnTo>
                <a:lnTo>
                  <a:pt x="0" y="4196353"/>
                </a:lnTo>
                <a:lnTo>
                  <a:pt x="0" y="0"/>
                </a:lnTo>
                <a:close/>
              </a:path>
            </a:pathLst>
          </a:custGeom>
          <a:blipFill>
            <a:blip r:embed="rId7"/>
            <a:stretch>
              <a:fillRect l="0" t="0" r="0" b="0"/>
            </a:stretch>
          </a:blipFill>
        </p:spPr>
      </p:sp>
      <p:sp>
        <p:nvSpPr>
          <p:cNvPr name="Freeform 6" id="6"/>
          <p:cNvSpPr/>
          <p:nvPr/>
        </p:nvSpPr>
        <p:spPr>
          <a:xfrm flipH="false" flipV="false" rot="0">
            <a:off x="6010569" y="4566927"/>
            <a:ext cx="584599" cy="445757"/>
          </a:xfrm>
          <a:custGeom>
            <a:avLst/>
            <a:gdLst/>
            <a:ahLst/>
            <a:cxnLst/>
            <a:rect r="r" b="b" t="t" l="l"/>
            <a:pathLst>
              <a:path h="445757" w="584599">
                <a:moveTo>
                  <a:pt x="0" y="0"/>
                </a:moveTo>
                <a:lnTo>
                  <a:pt x="584599" y="0"/>
                </a:lnTo>
                <a:lnTo>
                  <a:pt x="584599" y="445756"/>
                </a:lnTo>
                <a:lnTo>
                  <a:pt x="0" y="4457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727342" y="4509777"/>
            <a:ext cx="9307428" cy="3191712"/>
          </a:xfrm>
          <a:prstGeom prst="rect">
            <a:avLst/>
          </a:prstGeom>
        </p:spPr>
        <p:txBody>
          <a:bodyPr anchor="t" rtlCol="false" tIns="0" lIns="0" bIns="0" rIns="0">
            <a:spAutoFit/>
          </a:bodyPr>
          <a:lstStyle/>
          <a:p>
            <a:pPr>
              <a:lnSpc>
                <a:spcPts val="3628"/>
              </a:lnSpc>
            </a:pPr>
            <a:r>
              <a:rPr lang="en-US" sz="2592">
                <a:solidFill>
                  <a:srgbClr val="737373"/>
                </a:solidFill>
                <a:latin typeface="Aileron Bold"/>
              </a:rPr>
              <a:t>Pedindo </a:t>
            </a:r>
            <a:r>
              <a:rPr lang="en-US" sz="2592">
                <a:solidFill>
                  <a:srgbClr val="737373"/>
                </a:solidFill>
                <a:latin typeface="Aileron"/>
              </a:rPr>
              <a:t>para você manter informações em segredo </a:t>
            </a:r>
          </a:p>
          <a:p>
            <a:pPr>
              <a:lnSpc>
                <a:spcPts val="3628"/>
              </a:lnSpc>
            </a:pPr>
          </a:p>
          <a:p>
            <a:pPr>
              <a:lnSpc>
                <a:spcPts val="3628"/>
              </a:lnSpc>
            </a:pPr>
            <a:r>
              <a:rPr lang="en-US" sz="2592">
                <a:solidFill>
                  <a:srgbClr val="737373"/>
                </a:solidFill>
                <a:latin typeface="Aileron Bold"/>
              </a:rPr>
              <a:t>Perguntando</a:t>
            </a:r>
            <a:r>
              <a:rPr lang="en-US" sz="2592">
                <a:solidFill>
                  <a:srgbClr val="737373"/>
                </a:solidFill>
                <a:latin typeface="Aileron"/>
              </a:rPr>
              <a:t> sobre algo privado (número de telefone, endereço, escola que você frequenta) </a:t>
            </a:r>
          </a:p>
          <a:p>
            <a:pPr>
              <a:lnSpc>
                <a:spcPts val="3628"/>
              </a:lnSpc>
            </a:pPr>
          </a:p>
          <a:p>
            <a:pPr>
              <a:lnSpc>
                <a:spcPts val="3628"/>
              </a:lnSpc>
            </a:pPr>
            <a:r>
              <a:rPr lang="en-US" sz="2592">
                <a:solidFill>
                  <a:srgbClr val="737373"/>
                </a:solidFill>
                <a:latin typeface="Aileron Bold"/>
              </a:rPr>
              <a:t>Fazendo</a:t>
            </a:r>
            <a:r>
              <a:rPr lang="en-US" sz="2592">
                <a:solidFill>
                  <a:srgbClr val="737373"/>
                </a:solidFill>
                <a:latin typeface="Aileron"/>
              </a:rPr>
              <a:t> você se sentir pressionado a fazer qualquer coisa </a:t>
            </a:r>
          </a:p>
          <a:p>
            <a:pPr>
              <a:lnSpc>
                <a:spcPts val="3628"/>
              </a:lnSpc>
            </a:pPr>
          </a:p>
        </p:txBody>
      </p:sp>
      <p:sp>
        <p:nvSpPr>
          <p:cNvPr name="Freeform 8" id="8"/>
          <p:cNvSpPr/>
          <p:nvPr/>
        </p:nvSpPr>
        <p:spPr>
          <a:xfrm flipH="false" flipV="false" rot="0">
            <a:off x="6010569" y="5688451"/>
            <a:ext cx="584599" cy="445757"/>
          </a:xfrm>
          <a:custGeom>
            <a:avLst/>
            <a:gdLst/>
            <a:ahLst/>
            <a:cxnLst/>
            <a:rect r="r" b="b" t="t" l="l"/>
            <a:pathLst>
              <a:path h="445757" w="584599">
                <a:moveTo>
                  <a:pt x="0" y="0"/>
                </a:moveTo>
                <a:lnTo>
                  <a:pt x="584599" y="0"/>
                </a:lnTo>
                <a:lnTo>
                  <a:pt x="584599" y="445757"/>
                </a:lnTo>
                <a:lnTo>
                  <a:pt x="0" y="4457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6010569" y="6809975"/>
            <a:ext cx="584599" cy="445757"/>
          </a:xfrm>
          <a:custGeom>
            <a:avLst/>
            <a:gdLst/>
            <a:ahLst/>
            <a:cxnLst/>
            <a:rect r="r" b="b" t="t" l="l"/>
            <a:pathLst>
              <a:path h="445757" w="584599">
                <a:moveTo>
                  <a:pt x="0" y="0"/>
                </a:moveTo>
                <a:lnTo>
                  <a:pt x="584599" y="0"/>
                </a:lnTo>
                <a:lnTo>
                  <a:pt x="584599" y="445757"/>
                </a:lnTo>
                <a:lnTo>
                  <a:pt x="0" y="4457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9941031" y="8164787"/>
            <a:ext cx="1738477" cy="334657"/>
          </a:xfrm>
          <a:custGeom>
            <a:avLst/>
            <a:gdLst/>
            <a:ahLst/>
            <a:cxnLst/>
            <a:rect r="r" b="b" t="t" l="l"/>
            <a:pathLst>
              <a:path h="334657" w="1738477">
                <a:moveTo>
                  <a:pt x="0" y="0"/>
                </a:moveTo>
                <a:lnTo>
                  <a:pt x="1738477" y="0"/>
                </a:lnTo>
                <a:lnTo>
                  <a:pt x="1738477" y="334657"/>
                </a:lnTo>
                <a:lnTo>
                  <a:pt x="0" y="33465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3897057" y="458861"/>
            <a:ext cx="10185927" cy="806896"/>
          </a:xfrm>
          <a:prstGeom prst="rect">
            <a:avLst/>
          </a:prstGeom>
        </p:spPr>
        <p:txBody>
          <a:bodyPr anchor="t" rtlCol="false" tIns="0" lIns="0" bIns="0" rIns="0">
            <a:spAutoFit/>
          </a:bodyPr>
          <a:lstStyle/>
          <a:p>
            <a:pPr algn="ctr">
              <a:lnSpc>
                <a:spcPts val="6550"/>
              </a:lnSpc>
            </a:pPr>
            <a:r>
              <a:rPr lang="en-US" sz="4678" spc="1281">
                <a:solidFill>
                  <a:srgbClr val="FFEB5B"/>
                </a:solidFill>
                <a:latin typeface="Nourd Bold"/>
              </a:rPr>
              <a:t>DESAFIO</a:t>
            </a:r>
          </a:p>
        </p:txBody>
      </p:sp>
      <p:sp>
        <p:nvSpPr>
          <p:cNvPr name="TextBox 12" id="12"/>
          <p:cNvSpPr txBox="true"/>
          <p:nvPr/>
        </p:nvSpPr>
        <p:spPr>
          <a:xfrm rot="0">
            <a:off x="5328854" y="1869579"/>
            <a:ext cx="7630292" cy="1401945"/>
          </a:xfrm>
          <a:prstGeom prst="rect">
            <a:avLst/>
          </a:prstGeom>
        </p:spPr>
        <p:txBody>
          <a:bodyPr anchor="t" rtlCol="false" tIns="0" lIns="0" bIns="0" rIns="0">
            <a:spAutoFit/>
          </a:bodyPr>
          <a:lstStyle/>
          <a:p>
            <a:pPr>
              <a:lnSpc>
                <a:spcPts val="11452"/>
              </a:lnSpc>
            </a:pPr>
            <a:r>
              <a:rPr lang="en-US" sz="8180">
                <a:solidFill>
                  <a:srgbClr val="4D4D4D"/>
                </a:solidFill>
                <a:latin typeface="Glacial Indifference Bold"/>
              </a:rPr>
              <a:t>Sinal Vermelho</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sp>
        <p:nvSpPr>
          <p:cNvPr name="TextBox 5" id="5"/>
          <p:cNvSpPr txBox="true"/>
          <p:nvPr/>
        </p:nvSpPr>
        <p:spPr>
          <a:xfrm rot="0">
            <a:off x="3748470" y="456288"/>
            <a:ext cx="10185927" cy="806896"/>
          </a:xfrm>
          <a:prstGeom prst="rect">
            <a:avLst/>
          </a:prstGeom>
        </p:spPr>
        <p:txBody>
          <a:bodyPr anchor="t" rtlCol="false" tIns="0" lIns="0" bIns="0" rIns="0">
            <a:spAutoFit/>
          </a:bodyPr>
          <a:lstStyle/>
          <a:p>
            <a:pPr algn="ctr">
              <a:lnSpc>
                <a:spcPts val="6550"/>
              </a:lnSpc>
            </a:pPr>
            <a:r>
              <a:rPr lang="en-US" sz="4678" spc="1281">
                <a:solidFill>
                  <a:srgbClr val="FFEB5B"/>
                </a:solidFill>
                <a:latin typeface="Nourd Bold"/>
              </a:rPr>
              <a:t>MÃO NA MASSA</a:t>
            </a:r>
          </a:p>
        </p:txBody>
      </p:sp>
      <p:sp>
        <p:nvSpPr>
          <p:cNvPr name="TextBox 6" id="6"/>
          <p:cNvSpPr txBox="true"/>
          <p:nvPr/>
        </p:nvSpPr>
        <p:spPr>
          <a:xfrm rot="0">
            <a:off x="1566133" y="3008019"/>
            <a:ext cx="3226976" cy="1052099"/>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Quem são as pessoas envolvidas</a:t>
            </a:r>
          </a:p>
          <a:p>
            <a:pPr>
              <a:lnSpc>
                <a:spcPts val="2854"/>
              </a:lnSpc>
            </a:pPr>
            <a:r>
              <a:rPr lang="en-US" sz="2039">
                <a:solidFill>
                  <a:srgbClr val="737373">
                    <a:alpha val="60784"/>
                  </a:srgbClr>
                </a:solidFill>
                <a:latin typeface="Aileron"/>
              </a:rPr>
              <a:t>no problema?</a:t>
            </a:r>
          </a:p>
        </p:txBody>
      </p:sp>
      <p:sp>
        <p:nvSpPr>
          <p:cNvPr name="AutoShape 7" id="7"/>
          <p:cNvSpPr/>
          <p:nvPr/>
        </p:nvSpPr>
        <p:spPr>
          <a:xfrm flipH="true">
            <a:off x="4793109" y="1992989"/>
            <a:ext cx="0" cy="3762283"/>
          </a:xfrm>
          <a:prstGeom prst="line">
            <a:avLst/>
          </a:prstGeom>
          <a:ln cap="flat" w="38100">
            <a:solidFill>
              <a:srgbClr val="848484"/>
            </a:solidFill>
            <a:prstDash val="sysDash"/>
            <a:headEnd type="none" len="sm" w="sm"/>
            <a:tailEnd type="none" len="sm" w="sm"/>
          </a:ln>
        </p:spPr>
      </p:sp>
      <p:sp>
        <p:nvSpPr>
          <p:cNvPr name="AutoShape 8" id="8"/>
          <p:cNvSpPr/>
          <p:nvPr/>
        </p:nvSpPr>
        <p:spPr>
          <a:xfrm>
            <a:off x="10721157" y="1992989"/>
            <a:ext cx="0" cy="3741158"/>
          </a:xfrm>
          <a:prstGeom prst="line">
            <a:avLst/>
          </a:prstGeom>
          <a:ln cap="flat" w="38100">
            <a:solidFill>
              <a:srgbClr val="848484"/>
            </a:solidFill>
            <a:prstDash val="sysDash"/>
            <a:headEnd type="none" len="sm" w="sm"/>
            <a:tailEnd type="none" len="sm" w="sm"/>
          </a:ln>
        </p:spPr>
      </p:sp>
      <p:sp>
        <p:nvSpPr>
          <p:cNvPr name="Freeform 9" id="9"/>
          <p:cNvSpPr/>
          <p:nvPr/>
        </p:nvSpPr>
        <p:spPr>
          <a:xfrm flipH="false" flipV="false" rot="-1974832">
            <a:off x="1751675" y="2119634"/>
            <a:ext cx="488879" cy="827334"/>
          </a:xfrm>
          <a:custGeom>
            <a:avLst/>
            <a:gdLst/>
            <a:ahLst/>
            <a:cxnLst/>
            <a:rect r="r" b="b" t="t" l="l"/>
            <a:pathLst>
              <a:path h="827334" w="488879">
                <a:moveTo>
                  <a:pt x="0" y="0"/>
                </a:moveTo>
                <a:lnTo>
                  <a:pt x="488880" y="0"/>
                </a:lnTo>
                <a:lnTo>
                  <a:pt x="488880" y="827334"/>
                </a:lnTo>
                <a:lnTo>
                  <a:pt x="0" y="8273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0" id="10"/>
          <p:cNvSpPr/>
          <p:nvPr/>
        </p:nvSpPr>
        <p:spPr>
          <a:xfrm>
            <a:off x="1374325" y="5734147"/>
            <a:ext cx="15166445" cy="0"/>
          </a:xfrm>
          <a:prstGeom prst="line">
            <a:avLst/>
          </a:prstGeom>
          <a:ln cap="flat" w="38100">
            <a:solidFill>
              <a:srgbClr val="848484"/>
            </a:solidFill>
            <a:prstDash val="sysDash"/>
            <a:headEnd type="none" len="sm" w="sm"/>
            <a:tailEnd type="none" len="sm" w="sm"/>
          </a:ln>
        </p:spPr>
      </p:sp>
      <p:sp>
        <p:nvSpPr>
          <p:cNvPr name="Freeform 11" id="11"/>
          <p:cNvSpPr/>
          <p:nvPr/>
        </p:nvSpPr>
        <p:spPr>
          <a:xfrm flipH="false" flipV="false" rot="-738969">
            <a:off x="10897943" y="2148309"/>
            <a:ext cx="778847" cy="619183"/>
          </a:xfrm>
          <a:custGeom>
            <a:avLst/>
            <a:gdLst/>
            <a:ahLst/>
            <a:cxnLst/>
            <a:rect r="r" b="b" t="t" l="l"/>
            <a:pathLst>
              <a:path h="619183" w="778847">
                <a:moveTo>
                  <a:pt x="0" y="0"/>
                </a:moveTo>
                <a:lnTo>
                  <a:pt x="778847" y="0"/>
                </a:lnTo>
                <a:lnTo>
                  <a:pt x="778847" y="619184"/>
                </a:lnTo>
                <a:lnTo>
                  <a:pt x="0" y="61918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4914798" y="2072368"/>
            <a:ext cx="858323" cy="719918"/>
          </a:xfrm>
          <a:custGeom>
            <a:avLst/>
            <a:gdLst/>
            <a:ahLst/>
            <a:cxnLst/>
            <a:rect r="r" b="b" t="t" l="l"/>
            <a:pathLst>
              <a:path h="719918" w="858323">
                <a:moveTo>
                  <a:pt x="0" y="0"/>
                </a:moveTo>
                <a:lnTo>
                  <a:pt x="858323" y="0"/>
                </a:lnTo>
                <a:lnTo>
                  <a:pt x="858323" y="719918"/>
                </a:lnTo>
                <a:lnTo>
                  <a:pt x="0" y="71991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3" id="13"/>
          <p:cNvSpPr/>
          <p:nvPr/>
        </p:nvSpPr>
        <p:spPr>
          <a:xfrm flipH="false" flipV="false" rot="0">
            <a:off x="1566133" y="5886610"/>
            <a:ext cx="464217" cy="696761"/>
          </a:xfrm>
          <a:custGeom>
            <a:avLst/>
            <a:gdLst/>
            <a:ahLst/>
            <a:cxnLst/>
            <a:rect r="r" b="b" t="t" l="l"/>
            <a:pathLst>
              <a:path h="696761" w="464217">
                <a:moveTo>
                  <a:pt x="0" y="0"/>
                </a:moveTo>
                <a:lnTo>
                  <a:pt x="464217" y="0"/>
                </a:lnTo>
                <a:lnTo>
                  <a:pt x="464217" y="696761"/>
                </a:lnTo>
                <a:lnTo>
                  <a:pt x="0" y="69676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AutoShape 14" id="14"/>
          <p:cNvSpPr/>
          <p:nvPr/>
        </p:nvSpPr>
        <p:spPr>
          <a:xfrm>
            <a:off x="7808197" y="5755272"/>
            <a:ext cx="0" cy="4204781"/>
          </a:xfrm>
          <a:prstGeom prst="line">
            <a:avLst/>
          </a:prstGeom>
          <a:ln cap="flat" w="38100">
            <a:solidFill>
              <a:srgbClr val="848484"/>
            </a:solidFill>
            <a:prstDash val="sysDash"/>
            <a:headEnd type="none" len="sm" w="sm"/>
            <a:tailEnd type="none" len="sm" w="sm"/>
          </a:ln>
        </p:spPr>
      </p:sp>
      <p:sp>
        <p:nvSpPr>
          <p:cNvPr name="Freeform 15" id="15"/>
          <p:cNvSpPr/>
          <p:nvPr/>
        </p:nvSpPr>
        <p:spPr>
          <a:xfrm flipH="false" flipV="false" rot="0">
            <a:off x="10499245" y="6078631"/>
            <a:ext cx="412606" cy="412606"/>
          </a:xfrm>
          <a:custGeom>
            <a:avLst/>
            <a:gdLst/>
            <a:ahLst/>
            <a:cxnLst/>
            <a:rect r="r" b="b" t="t" l="l"/>
            <a:pathLst>
              <a:path h="412606" w="412606">
                <a:moveTo>
                  <a:pt x="0" y="0"/>
                </a:moveTo>
                <a:lnTo>
                  <a:pt x="412607" y="0"/>
                </a:lnTo>
                <a:lnTo>
                  <a:pt x="412607" y="412607"/>
                </a:lnTo>
                <a:lnTo>
                  <a:pt x="0" y="41260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6" id="16"/>
          <p:cNvSpPr/>
          <p:nvPr/>
        </p:nvSpPr>
        <p:spPr>
          <a:xfrm flipH="false" flipV="false" rot="0">
            <a:off x="8028857" y="7239245"/>
            <a:ext cx="412606" cy="412606"/>
          </a:xfrm>
          <a:custGeom>
            <a:avLst/>
            <a:gdLst/>
            <a:ahLst/>
            <a:cxnLst/>
            <a:rect r="r" b="b" t="t" l="l"/>
            <a:pathLst>
              <a:path h="412606" w="412606">
                <a:moveTo>
                  <a:pt x="0" y="0"/>
                </a:moveTo>
                <a:lnTo>
                  <a:pt x="412606" y="0"/>
                </a:lnTo>
                <a:lnTo>
                  <a:pt x="412606" y="412606"/>
                </a:lnTo>
                <a:lnTo>
                  <a:pt x="0" y="412606"/>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7" id="17"/>
          <p:cNvSpPr/>
          <p:nvPr/>
        </p:nvSpPr>
        <p:spPr>
          <a:xfrm flipH="false" flipV="false" rot="0">
            <a:off x="8028857" y="8248741"/>
            <a:ext cx="412606" cy="412606"/>
          </a:xfrm>
          <a:custGeom>
            <a:avLst/>
            <a:gdLst/>
            <a:ahLst/>
            <a:cxnLst/>
            <a:rect r="r" b="b" t="t" l="l"/>
            <a:pathLst>
              <a:path h="412606" w="412606">
                <a:moveTo>
                  <a:pt x="0" y="0"/>
                </a:moveTo>
                <a:lnTo>
                  <a:pt x="412606" y="0"/>
                </a:lnTo>
                <a:lnTo>
                  <a:pt x="412606" y="412606"/>
                </a:lnTo>
                <a:lnTo>
                  <a:pt x="0" y="412606"/>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8" id="18"/>
          <p:cNvSpPr/>
          <p:nvPr/>
        </p:nvSpPr>
        <p:spPr>
          <a:xfrm flipH="false" flipV="false" rot="0">
            <a:off x="8028857" y="5886610"/>
            <a:ext cx="680186" cy="682669"/>
          </a:xfrm>
          <a:custGeom>
            <a:avLst/>
            <a:gdLst/>
            <a:ahLst/>
            <a:cxnLst/>
            <a:rect r="r" b="b" t="t" l="l"/>
            <a:pathLst>
              <a:path h="682669" w="680186">
                <a:moveTo>
                  <a:pt x="0" y="0"/>
                </a:moveTo>
                <a:lnTo>
                  <a:pt x="680186" y="0"/>
                </a:lnTo>
                <a:lnTo>
                  <a:pt x="680186" y="682669"/>
                </a:lnTo>
                <a:lnTo>
                  <a:pt x="0" y="682669"/>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AutoShape 19" id="19"/>
          <p:cNvSpPr/>
          <p:nvPr/>
        </p:nvSpPr>
        <p:spPr>
          <a:xfrm>
            <a:off x="7808197" y="7077284"/>
            <a:ext cx="8797520" cy="0"/>
          </a:xfrm>
          <a:prstGeom prst="line">
            <a:avLst/>
          </a:prstGeom>
          <a:ln cap="flat" w="9525">
            <a:solidFill>
              <a:srgbClr val="848484"/>
            </a:solidFill>
            <a:prstDash val="solid"/>
            <a:headEnd type="none" len="sm" w="sm"/>
            <a:tailEnd type="none" len="sm" w="sm"/>
          </a:ln>
        </p:spPr>
      </p:sp>
      <p:sp>
        <p:nvSpPr>
          <p:cNvPr name="Freeform 20" id="20"/>
          <p:cNvSpPr/>
          <p:nvPr/>
        </p:nvSpPr>
        <p:spPr>
          <a:xfrm flipH="false" flipV="false" rot="0">
            <a:off x="10329199" y="7768607"/>
            <a:ext cx="340093" cy="325214"/>
          </a:xfrm>
          <a:custGeom>
            <a:avLst/>
            <a:gdLst/>
            <a:ahLst/>
            <a:cxnLst/>
            <a:rect r="r" b="b" t="t" l="l"/>
            <a:pathLst>
              <a:path h="325214" w="340093">
                <a:moveTo>
                  <a:pt x="0" y="0"/>
                </a:moveTo>
                <a:lnTo>
                  <a:pt x="340093" y="0"/>
                </a:lnTo>
                <a:lnTo>
                  <a:pt x="340093" y="325214"/>
                </a:lnTo>
                <a:lnTo>
                  <a:pt x="0" y="325214"/>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21" id="21"/>
          <p:cNvSpPr/>
          <p:nvPr/>
        </p:nvSpPr>
        <p:spPr>
          <a:xfrm flipH="false" flipV="false" rot="0">
            <a:off x="8141774" y="7764130"/>
            <a:ext cx="395433" cy="329692"/>
          </a:xfrm>
          <a:custGeom>
            <a:avLst/>
            <a:gdLst/>
            <a:ahLst/>
            <a:cxnLst/>
            <a:rect r="r" b="b" t="t" l="l"/>
            <a:pathLst>
              <a:path h="329692" w="395433">
                <a:moveTo>
                  <a:pt x="0" y="0"/>
                </a:moveTo>
                <a:lnTo>
                  <a:pt x="395432" y="0"/>
                </a:lnTo>
                <a:lnTo>
                  <a:pt x="395432" y="329691"/>
                </a:lnTo>
                <a:lnTo>
                  <a:pt x="0" y="329691"/>
                </a:lnTo>
                <a:lnTo>
                  <a:pt x="0" y="0"/>
                </a:lnTo>
                <a:close/>
              </a:path>
            </a:pathLst>
          </a:custGeom>
          <a:blipFill>
            <a:blip r:embed="rId25"/>
            <a:stretch>
              <a:fillRect l="0" t="0" r="0" b="0"/>
            </a:stretch>
          </a:blipFill>
        </p:spPr>
      </p:sp>
      <p:sp>
        <p:nvSpPr>
          <p:cNvPr name="Freeform 22" id="22"/>
          <p:cNvSpPr/>
          <p:nvPr/>
        </p:nvSpPr>
        <p:spPr>
          <a:xfrm flipH="false" flipV="false" rot="0">
            <a:off x="12947006" y="7689695"/>
            <a:ext cx="404126" cy="404126"/>
          </a:xfrm>
          <a:custGeom>
            <a:avLst/>
            <a:gdLst/>
            <a:ahLst/>
            <a:cxnLst/>
            <a:rect r="r" b="b" t="t" l="l"/>
            <a:pathLst>
              <a:path h="404126" w="404126">
                <a:moveTo>
                  <a:pt x="0" y="0"/>
                </a:moveTo>
                <a:lnTo>
                  <a:pt x="404126" y="0"/>
                </a:lnTo>
                <a:lnTo>
                  <a:pt x="404126" y="404126"/>
                </a:lnTo>
                <a:lnTo>
                  <a:pt x="0" y="404126"/>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23" id="23"/>
          <p:cNvSpPr txBox="true"/>
          <p:nvPr/>
        </p:nvSpPr>
        <p:spPr>
          <a:xfrm rot="0">
            <a:off x="2320271" y="2092834"/>
            <a:ext cx="1934513" cy="602786"/>
          </a:xfrm>
          <a:prstGeom prst="rect">
            <a:avLst/>
          </a:prstGeom>
        </p:spPr>
        <p:txBody>
          <a:bodyPr anchor="t" rtlCol="false" tIns="0" lIns="0" bIns="0" rIns="0">
            <a:spAutoFit/>
          </a:bodyPr>
          <a:lstStyle/>
          <a:p>
            <a:pPr>
              <a:lnSpc>
                <a:spcPts val="4842"/>
              </a:lnSpc>
            </a:pPr>
            <a:r>
              <a:rPr lang="en-US" sz="3458">
                <a:solidFill>
                  <a:srgbClr val="975AB6"/>
                </a:solidFill>
                <a:latin typeface="A Day Without Sun Text Bold"/>
              </a:rPr>
              <a:t>Pessoas</a:t>
            </a:r>
          </a:p>
        </p:txBody>
      </p:sp>
      <p:sp>
        <p:nvSpPr>
          <p:cNvPr name="TextBox 24" id="24"/>
          <p:cNvSpPr txBox="true"/>
          <p:nvPr/>
        </p:nvSpPr>
        <p:spPr>
          <a:xfrm rot="0">
            <a:off x="11824818" y="2142280"/>
            <a:ext cx="1426325" cy="602786"/>
          </a:xfrm>
          <a:prstGeom prst="rect">
            <a:avLst/>
          </a:prstGeom>
        </p:spPr>
        <p:txBody>
          <a:bodyPr anchor="t" rtlCol="false" tIns="0" lIns="0" bIns="0" rIns="0">
            <a:spAutoFit/>
          </a:bodyPr>
          <a:lstStyle/>
          <a:p>
            <a:pPr>
              <a:lnSpc>
                <a:spcPts val="4842"/>
              </a:lnSpc>
            </a:pPr>
            <a:r>
              <a:rPr lang="en-US" sz="3458">
                <a:solidFill>
                  <a:srgbClr val="FF5E7F"/>
                </a:solidFill>
                <a:latin typeface="A Day Without Sun Text Bold"/>
              </a:rPr>
              <a:t>Emoções</a:t>
            </a:r>
          </a:p>
        </p:txBody>
      </p:sp>
      <p:sp>
        <p:nvSpPr>
          <p:cNvPr name="TextBox 25" id="25"/>
          <p:cNvSpPr txBox="true"/>
          <p:nvPr/>
        </p:nvSpPr>
        <p:spPr>
          <a:xfrm rot="0">
            <a:off x="5873684" y="2092834"/>
            <a:ext cx="1934513" cy="602786"/>
          </a:xfrm>
          <a:prstGeom prst="rect">
            <a:avLst/>
          </a:prstGeom>
        </p:spPr>
        <p:txBody>
          <a:bodyPr anchor="t" rtlCol="false" tIns="0" lIns="0" bIns="0" rIns="0">
            <a:spAutoFit/>
          </a:bodyPr>
          <a:lstStyle/>
          <a:p>
            <a:pPr>
              <a:lnSpc>
                <a:spcPts val="4842"/>
              </a:lnSpc>
            </a:pPr>
            <a:r>
              <a:rPr lang="en-US" sz="3458">
                <a:solidFill>
                  <a:srgbClr val="7ED957"/>
                </a:solidFill>
                <a:latin typeface="A Day Without Sun Text Bold"/>
              </a:rPr>
              <a:t>Dilema</a:t>
            </a:r>
          </a:p>
        </p:txBody>
      </p:sp>
      <p:sp>
        <p:nvSpPr>
          <p:cNvPr name="TextBox 26" id="26"/>
          <p:cNvSpPr txBox="true"/>
          <p:nvPr/>
        </p:nvSpPr>
        <p:spPr>
          <a:xfrm rot="0">
            <a:off x="4914798" y="2965768"/>
            <a:ext cx="3226976" cy="70001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Qual é o dilema ou desafio que estão enfrentando?</a:t>
            </a:r>
          </a:p>
        </p:txBody>
      </p:sp>
      <p:sp>
        <p:nvSpPr>
          <p:cNvPr name="TextBox 27" id="27"/>
          <p:cNvSpPr txBox="true"/>
          <p:nvPr/>
        </p:nvSpPr>
        <p:spPr>
          <a:xfrm rot="0">
            <a:off x="10869034" y="2857871"/>
            <a:ext cx="5592900" cy="1052099"/>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Como você acha que estão se sentindo? Por que pode ser difícil solucionar esse dilema para ele/ela?</a:t>
            </a:r>
          </a:p>
        </p:txBody>
      </p:sp>
      <p:sp>
        <p:nvSpPr>
          <p:cNvPr name="TextBox 28" id="28"/>
          <p:cNvSpPr txBox="true"/>
          <p:nvPr/>
        </p:nvSpPr>
        <p:spPr>
          <a:xfrm rot="0">
            <a:off x="2097017" y="6008167"/>
            <a:ext cx="1190511" cy="602786"/>
          </a:xfrm>
          <a:prstGeom prst="rect">
            <a:avLst/>
          </a:prstGeom>
        </p:spPr>
        <p:txBody>
          <a:bodyPr anchor="t" rtlCol="false" tIns="0" lIns="0" bIns="0" rIns="0">
            <a:spAutoFit/>
          </a:bodyPr>
          <a:lstStyle/>
          <a:p>
            <a:pPr>
              <a:lnSpc>
                <a:spcPts val="4842"/>
              </a:lnSpc>
            </a:pPr>
            <a:r>
              <a:rPr lang="en-US" sz="3458">
                <a:solidFill>
                  <a:srgbClr val="FACB01"/>
                </a:solidFill>
                <a:latin typeface="A Day Without Sun Text Bold"/>
              </a:rPr>
              <a:t>Imagine</a:t>
            </a:r>
          </a:p>
        </p:txBody>
      </p:sp>
      <p:sp>
        <p:nvSpPr>
          <p:cNvPr name="TextBox 29" id="29"/>
          <p:cNvSpPr txBox="true"/>
          <p:nvPr/>
        </p:nvSpPr>
        <p:spPr>
          <a:xfrm rot="0">
            <a:off x="1566133" y="6718247"/>
            <a:ext cx="3226976" cy="1404189"/>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Como poderia ele/ela poderia lidar com a situação? Pense em várias ideias, e escolha a melhor!</a:t>
            </a:r>
          </a:p>
        </p:txBody>
      </p:sp>
      <p:sp>
        <p:nvSpPr>
          <p:cNvPr name="TextBox 30" id="30"/>
          <p:cNvSpPr txBox="true"/>
          <p:nvPr/>
        </p:nvSpPr>
        <p:spPr>
          <a:xfrm rot="0">
            <a:off x="8805993" y="5888452"/>
            <a:ext cx="1523206" cy="602786"/>
          </a:xfrm>
          <a:prstGeom prst="rect">
            <a:avLst/>
          </a:prstGeom>
        </p:spPr>
        <p:txBody>
          <a:bodyPr anchor="t" rtlCol="false" tIns="0" lIns="0" bIns="0" rIns="0">
            <a:spAutoFit/>
          </a:bodyPr>
          <a:lstStyle/>
          <a:p>
            <a:pPr>
              <a:lnSpc>
                <a:spcPts val="4842"/>
              </a:lnSpc>
            </a:pPr>
            <a:r>
              <a:rPr lang="en-US" sz="3458">
                <a:solidFill>
                  <a:srgbClr val="975AB6"/>
                </a:solidFill>
                <a:latin typeface="A Day Without Sun Text Bold"/>
              </a:rPr>
              <a:t>Solução</a:t>
            </a:r>
          </a:p>
        </p:txBody>
      </p:sp>
      <p:sp>
        <p:nvSpPr>
          <p:cNvPr name="TextBox 31" id="31"/>
          <p:cNvSpPr txBox="true"/>
          <p:nvPr/>
        </p:nvSpPr>
        <p:spPr>
          <a:xfrm rot="0">
            <a:off x="10982270" y="6087162"/>
            <a:ext cx="2517545"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Bold"/>
              </a:rPr>
              <a:t>O que fazer ou falar?</a:t>
            </a:r>
          </a:p>
        </p:txBody>
      </p:sp>
      <p:sp>
        <p:nvSpPr>
          <p:cNvPr name="TextBox 32" id="32"/>
          <p:cNvSpPr txBox="true"/>
          <p:nvPr/>
        </p:nvSpPr>
        <p:spPr>
          <a:xfrm rot="0">
            <a:off x="8511881" y="7265768"/>
            <a:ext cx="2985547"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Bold"/>
              </a:rPr>
              <a:t>Através de qual meio?</a:t>
            </a:r>
          </a:p>
        </p:txBody>
      </p:sp>
      <p:sp>
        <p:nvSpPr>
          <p:cNvPr name="TextBox 33" id="33"/>
          <p:cNvSpPr txBox="true"/>
          <p:nvPr/>
        </p:nvSpPr>
        <p:spPr>
          <a:xfrm rot="0">
            <a:off x="10727825" y="7735066"/>
            <a:ext cx="3226976"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Direct/mensagem</a:t>
            </a:r>
          </a:p>
        </p:txBody>
      </p:sp>
      <p:sp>
        <p:nvSpPr>
          <p:cNvPr name="TextBox 34" id="34"/>
          <p:cNvSpPr txBox="true"/>
          <p:nvPr/>
        </p:nvSpPr>
        <p:spPr>
          <a:xfrm rot="0">
            <a:off x="8597843" y="7731203"/>
            <a:ext cx="3226976"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Pessoalmente</a:t>
            </a:r>
          </a:p>
        </p:txBody>
      </p:sp>
      <p:sp>
        <p:nvSpPr>
          <p:cNvPr name="TextBox 35" id="35"/>
          <p:cNvSpPr txBox="true"/>
          <p:nvPr/>
        </p:nvSpPr>
        <p:spPr>
          <a:xfrm rot="0">
            <a:off x="13394979" y="7731203"/>
            <a:ext cx="795392"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Áudio</a:t>
            </a:r>
          </a:p>
        </p:txBody>
      </p:sp>
      <p:sp>
        <p:nvSpPr>
          <p:cNvPr name="TextBox 36" id="36"/>
          <p:cNvSpPr txBox="true"/>
          <p:nvPr/>
        </p:nvSpPr>
        <p:spPr>
          <a:xfrm rot="0">
            <a:off x="14356576" y="7735066"/>
            <a:ext cx="795392"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a:rPr>
              <a:t>Outro:</a:t>
            </a:r>
          </a:p>
        </p:txBody>
      </p:sp>
      <p:sp>
        <p:nvSpPr>
          <p:cNvPr name="TextBox 37" id="37"/>
          <p:cNvSpPr txBox="true"/>
          <p:nvPr/>
        </p:nvSpPr>
        <p:spPr>
          <a:xfrm rot="0">
            <a:off x="14178109" y="7745901"/>
            <a:ext cx="122132"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Bold"/>
              </a:rPr>
              <a:t>I</a:t>
            </a:r>
          </a:p>
        </p:txBody>
      </p:sp>
      <p:sp>
        <p:nvSpPr>
          <p:cNvPr name="TextBox 38" id="38"/>
          <p:cNvSpPr txBox="true"/>
          <p:nvPr/>
        </p:nvSpPr>
        <p:spPr>
          <a:xfrm rot="0">
            <a:off x="8537206" y="8257272"/>
            <a:ext cx="5171765" cy="347920"/>
          </a:xfrm>
          <a:prstGeom prst="rect">
            <a:avLst/>
          </a:prstGeom>
        </p:spPr>
        <p:txBody>
          <a:bodyPr anchor="t" rtlCol="false" tIns="0" lIns="0" bIns="0" rIns="0">
            <a:spAutoFit/>
          </a:bodyPr>
          <a:lstStyle/>
          <a:p>
            <a:pPr>
              <a:lnSpc>
                <a:spcPts val="2854"/>
              </a:lnSpc>
            </a:pPr>
            <a:r>
              <a:rPr lang="en-US" sz="2039">
                <a:solidFill>
                  <a:srgbClr val="737373">
                    <a:alpha val="60784"/>
                  </a:srgbClr>
                </a:solidFill>
                <a:latin typeface="Aileron Bold"/>
              </a:rPr>
              <a:t>Qual será exatamente a mensagem/fala?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sp>
        <p:nvSpPr>
          <p:cNvPr name="TextBox 5" id="5"/>
          <p:cNvSpPr txBox="true"/>
          <p:nvPr/>
        </p:nvSpPr>
        <p:spPr>
          <a:xfrm rot="0">
            <a:off x="3101786" y="3752312"/>
            <a:ext cx="12197971" cy="4556328"/>
          </a:xfrm>
          <a:prstGeom prst="rect">
            <a:avLst/>
          </a:prstGeom>
        </p:spPr>
        <p:txBody>
          <a:bodyPr anchor="t" rtlCol="false" tIns="0" lIns="0" bIns="0" rIns="0">
            <a:spAutoFit/>
          </a:bodyPr>
          <a:lstStyle/>
          <a:p>
            <a:pPr>
              <a:lnSpc>
                <a:spcPts val="4538"/>
              </a:lnSpc>
            </a:pPr>
            <a:r>
              <a:rPr lang="en-US" sz="3241">
                <a:solidFill>
                  <a:srgbClr val="4D4D4D"/>
                </a:solidFill>
                <a:latin typeface="Open Sans Bold"/>
              </a:rPr>
              <a:t>Mudar de assunto, fazer uma piada ou dizer: "</a:t>
            </a:r>
            <a:r>
              <a:rPr lang="en-US" sz="3241">
                <a:solidFill>
                  <a:srgbClr val="FF5E7F"/>
                </a:solidFill>
                <a:latin typeface="Open Sans Bold"/>
              </a:rPr>
              <a:t>Não quero falar sobre isso</a:t>
            </a:r>
            <a:r>
              <a:rPr lang="en-US" sz="3241">
                <a:solidFill>
                  <a:srgbClr val="4D4D4D"/>
                </a:solidFill>
                <a:latin typeface="Open Sans Bold"/>
              </a:rPr>
              <a:t>." </a:t>
            </a:r>
          </a:p>
          <a:p>
            <a:pPr>
              <a:lnSpc>
                <a:spcPts val="4538"/>
              </a:lnSpc>
            </a:pPr>
          </a:p>
          <a:p>
            <a:pPr>
              <a:lnSpc>
                <a:spcPts val="4538"/>
              </a:lnSpc>
            </a:pPr>
            <a:r>
              <a:rPr lang="en-US" sz="3241">
                <a:solidFill>
                  <a:srgbClr val="FF5E7F"/>
                </a:solidFill>
                <a:latin typeface="Open Sans Bold"/>
              </a:rPr>
              <a:t>Sair</a:t>
            </a:r>
            <a:r>
              <a:rPr lang="en-US" sz="3241">
                <a:solidFill>
                  <a:srgbClr val="4D4D4D"/>
                </a:solidFill>
                <a:latin typeface="Open Sans Bold"/>
              </a:rPr>
              <a:t> da conversa ou encerrar.</a:t>
            </a:r>
          </a:p>
          <a:p>
            <a:pPr>
              <a:lnSpc>
                <a:spcPts val="4538"/>
              </a:lnSpc>
            </a:pPr>
            <a:r>
              <a:rPr lang="en-US" sz="3241">
                <a:solidFill>
                  <a:srgbClr val="4D4D4D"/>
                </a:solidFill>
                <a:latin typeface="Open Sans Bold"/>
              </a:rPr>
              <a:t> </a:t>
            </a:r>
          </a:p>
          <a:p>
            <a:pPr>
              <a:lnSpc>
                <a:spcPts val="4538"/>
              </a:lnSpc>
            </a:pPr>
            <a:r>
              <a:rPr lang="en-US" sz="3241">
                <a:solidFill>
                  <a:srgbClr val="FF5E7F"/>
                </a:solidFill>
                <a:latin typeface="Open Sans Bold"/>
              </a:rPr>
              <a:t>Desfazer</a:t>
            </a:r>
            <a:r>
              <a:rPr lang="en-US" sz="3241">
                <a:solidFill>
                  <a:srgbClr val="4D4D4D"/>
                </a:solidFill>
                <a:latin typeface="Open Sans Bold"/>
              </a:rPr>
              <a:t> a amizade com a pessoa ou bloqueá-la; </a:t>
            </a:r>
          </a:p>
          <a:p>
            <a:pPr>
              <a:lnSpc>
                <a:spcPts val="4538"/>
              </a:lnSpc>
            </a:pPr>
          </a:p>
          <a:p>
            <a:pPr>
              <a:lnSpc>
                <a:spcPts val="4538"/>
              </a:lnSpc>
            </a:pPr>
            <a:r>
              <a:rPr lang="en-US" sz="3241">
                <a:solidFill>
                  <a:srgbClr val="FF5E7F"/>
                </a:solidFill>
                <a:latin typeface="Open Sans Bold"/>
              </a:rPr>
              <a:t>Criar</a:t>
            </a:r>
            <a:r>
              <a:rPr lang="en-US" sz="3241">
                <a:solidFill>
                  <a:srgbClr val="4D4D4D"/>
                </a:solidFill>
                <a:latin typeface="Open Sans Bold"/>
              </a:rPr>
              <a:t> uma nova conta ou </a:t>
            </a:r>
            <a:r>
              <a:rPr lang="en-US" sz="3241">
                <a:solidFill>
                  <a:srgbClr val="FF5E7F"/>
                </a:solidFill>
                <a:latin typeface="Open Sans Bold"/>
              </a:rPr>
              <a:t>denunciar</a:t>
            </a:r>
            <a:r>
              <a:rPr lang="en-US" sz="3241">
                <a:solidFill>
                  <a:srgbClr val="4D4D4D"/>
                </a:solidFill>
                <a:latin typeface="Open Sans Bold"/>
              </a:rPr>
              <a:t> o outro usuário.</a:t>
            </a:r>
          </a:p>
        </p:txBody>
      </p:sp>
      <p:sp>
        <p:nvSpPr>
          <p:cNvPr name="Freeform 6" id="6"/>
          <p:cNvSpPr/>
          <p:nvPr/>
        </p:nvSpPr>
        <p:spPr>
          <a:xfrm flipH="false" flipV="false" rot="0">
            <a:off x="2216720" y="3983774"/>
            <a:ext cx="748523" cy="748523"/>
          </a:xfrm>
          <a:custGeom>
            <a:avLst/>
            <a:gdLst/>
            <a:ahLst/>
            <a:cxnLst/>
            <a:rect r="r" b="b" t="t" l="l"/>
            <a:pathLst>
              <a:path h="748523" w="748523">
                <a:moveTo>
                  <a:pt x="0" y="0"/>
                </a:moveTo>
                <a:lnTo>
                  <a:pt x="748523" y="0"/>
                </a:lnTo>
                <a:lnTo>
                  <a:pt x="748523" y="748523"/>
                </a:lnTo>
                <a:lnTo>
                  <a:pt x="0" y="7485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3897057" y="420013"/>
            <a:ext cx="10185927" cy="806896"/>
          </a:xfrm>
          <a:prstGeom prst="rect">
            <a:avLst/>
          </a:prstGeom>
        </p:spPr>
        <p:txBody>
          <a:bodyPr anchor="t" rtlCol="false" tIns="0" lIns="0" bIns="0" rIns="0">
            <a:spAutoFit/>
          </a:bodyPr>
          <a:lstStyle/>
          <a:p>
            <a:pPr algn="ctr">
              <a:lnSpc>
                <a:spcPts val="6550"/>
              </a:lnSpc>
            </a:pPr>
            <a:r>
              <a:rPr lang="en-US" sz="4678" spc="1281">
                <a:solidFill>
                  <a:srgbClr val="FFEB5B"/>
                </a:solidFill>
                <a:latin typeface="Nourd Bold"/>
              </a:rPr>
              <a:t>SÍNTESE</a:t>
            </a:r>
          </a:p>
        </p:txBody>
      </p:sp>
      <p:sp>
        <p:nvSpPr>
          <p:cNvPr name="TextBox 8" id="8"/>
          <p:cNvSpPr txBox="true"/>
          <p:nvPr/>
        </p:nvSpPr>
        <p:spPr>
          <a:xfrm rot="0">
            <a:off x="3415972" y="1529721"/>
            <a:ext cx="11148098" cy="1404934"/>
          </a:xfrm>
          <a:prstGeom prst="rect">
            <a:avLst/>
          </a:prstGeom>
        </p:spPr>
        <p:txBody>
          <a:bodyPr anchor="t" rtlCol="false" tIns="0" lIns="0" bIns="0" rIns="0">
            <a:spAutoFit/>
          </a:bodyPr>
          <a:lstStyle/>
          <a:p>
            <a:pPr algn="ctr">
              <a:lnSpc>
                <a:spcPts val="11452"/>
              </a:lnSpc>
            </a:pPr>
            <a:r>
              <a:rPr lang="en-US" sz="8180">
                <a:solidFill>
                  <a:srgbClr val="975AB6"/>
                </a:solidFill>
                <a:latin typeface="Glacial Indifference Bold"/>
              </a:rPr>
              <a:t>O que Fazer?</a:t>
            </a:r>
          </a:p>
        </p:txBody>
      </p:sp>
      <p:sp>
        <p:nvSpPr>
          <p:cNvPr name="Freeform 9" id="9"/>
          <p:cNvSpPr/>
          <p:nvPr/>
        </p:nvSpPr>
        <p:spPr>
          <a:xfrm flipH="false" flipV="false" rot="0">
            <a:off x="2216720" y="5427500"/>
            <a:ext cx="748523" cy="748523"/>
          </a:xfrm>
          <a:custGeom>
            <a:avLst/>
            <a:gdLst/>
            <a:ahLst/>
            <a:cxnLst/>
            <a:rect r="r" b="b" t="t" l="l"/>
            <a:pathLst>
              <a:path h="748523" w="748523">
                <a:moveTo>
                  <a:pt x="0" y="0"/>
                </a:moveTo>
                <a:lnTo>
                  <a:pt x="748523" y="0"/>
                </a:lnTo>
                <a:lnTo>
                  <a:pt x="748523" y="748523"/>
                </a:lnTo>
                <a:lnTo>
                  <a:pt x="0" y="7485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2249626" y="6548061"/>
            <a:ext cx="748523" cy="748523"/>
          </a:xfrm>
          <a:custGeom>
            <a:avLst/>
            <a:gdLst/>
            <a:ahLst/>
            <a:cxnLst/>
            <a:rect r="r" b="b" t="t" l="l"/>
            <a:pathLst>
              <a:path h="748523" w="748523">
                <a:moveTo>
                  <a:pt x="0" y="0"/>
                </a:moveTo>
                <a:lnTo>
                  <a:pt x="748524" y="0"/>
                </a:lnTo>
                <a:lnTo>
                  <a:pt x="748524" y="748523"/>
                </a:lnTo>
                <a:lnTo>
                  <a:pt x="0" y="7485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2216720" y="7668622"/>
            <a:ext cx="748523" cy="748523"/>
          </a:xfrm>
          <a:custGeom>
            <a:avLst/>
            <a:gdLst/>
            <a:ahLst/>
            <a:cxnLst/>
            <a:rect r="r" b="b" t="t" l="l"/>
            <a:pathLst>
              <a:path h="748523" w="748523">
                <a:moveTo>
                  <a:pt x="0" y="0"/>
                </a:moveTo>
                <a:lnTo>
                  <a:pt x="748523" y="0"/>
                </a:lnTo>
                <a:lnTo>
                  <a:pt x="748523" y="748523"/>
                </a:lnTo>
                <a:lnTo>
                  <a:pt x="0" y="7485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sp>
        <p:nvSpPr>
          <p:cNvPr name="Freeform 5" id="5"/>
          <p:cNvSpPr/>
          <p:nvPr/>
        </p:nvSpPr>
        <p:spPr>
          <a:xfrm flipH="false" flipV="false" rot="0">
            <a:off x="1724926" y="3235499"/>
            <a:ext cx="1787117" cy="1787117"/>
          </a:xfrm>
          <a:custGeom>
            <a:avLst/>
            <a:gdLst/>
            <a:ahLst/>
            <a:cxnLst/>
            <a:rect r="r" b="b" t="t" l="l"/>
            <a:pathLst>
              <a:path h="1787117" w="1787117">
                <a:moveTo>
                  <a:pt x="0" y="0"/>
                </a:moveTo>
                <a:lnTo>
                  <a:pt x="1787117" y="0"/>
                </a:lnTo>
                <a:lnTo>
                  <a:pt x="1787117" y="1787117"/>
                </a:lnTo>
                <a:lnTo>
                  <a:pt x="0" y="17871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724926" y="5264384"/>
            <a:ext cx="1787117" cy="1787117"/>
          </a:xfrm>
          <a:custGeom>
            <a:avLst/>
            <a:gdLst/>
            <a:ahLst/>
            <a:cxnLst/>
            <a:rect r="r" b="b" t="t" l="l"/>
            <a:pathLst>
              <a:path h="1787117" w="1787117">
                <a:moveTo>
                  <a:pt x="0" y="0"/>
                </a:moveTo>
                <a:lnTo>
                  <a:pt x="1787117" y="0"/>
                </a:lnTo>
                <a:lnTo>
                  <a:pt x="1787117" y="1787117"/>
                </a:lnTo>
                <a:lnTo>
                  <a:pt x="0" y="178711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3897057" y="420013"/>
            <a:ext cx="10185927" cy="806896"/>
          </a:xfrm>
          <a:prstGeom prst="rect">
            <a:avLst/>
          </a:prstGeom>
        </p:spPr>
        <p:txBody>
          <a:bodyPr anchor="t" rtlCol="false" tIns="0" lIns="0" bIns="0" rIns="0">
            <a:spAutoFit/>
          </a:bodyPr>
          <a:lstStyle/>
          <a:p>
            <a:pPr algn="ctr">
              <a:lnSpc>
                <a:spcPts val="6550"/>
              </a:lnSpc>
            </a:pPr>
            <a:r>
              <a:rPr lang="en-US" sz="4678" spc="1281">
                <a:solidFill>
                  <a:srgbClr val="FFEB5B"/>
                </a:solidFill>
                <a:latin typeface="Nourd Bold"/>
              </a:rPr>
              <a:t>SÍNTESE</a:t>
            </a:r>
          </a:p>
        </p:txBody>
      </p:sp>
      <p:sp>
        <p:nvSpPr>
          <p:cNvPr name="TextBox 8" id="8"/>
          <p:cNvSpPr txBox="true"/>
          <p:nvPr/>
        </p:nvSpPr>
        <p:spPr>
          <a:xfrm rot="0">
            <a:off x="3415972" y="1529721"/>
            <a:ext cx="11148098" cy="1404934"/>
          </a:xfrm>
          <a:prstGeom prst="rect">
            <a:avLst/>
          </a:prstGeom>
        </p:spPr>
        <p:txBody>
          <a:bodyPr anchor="t" rtlCol="false" tIns="0" lIns="0" bIns="0" rIns="0">
            <a:spAutoFit/>
          </a:bodyPr>
          <a:lstStyle/>
          <a:p>
            <a:pPr algn="ctr">
              <a:lnSpc>
                <a:spcPts val="11452"/>
              </a:lnSpc>
            </a:pPr>
            <a:r>
              <a:rPr lang="en-US" sz="8180">
                <a:solidFill>
                  <a:srgbClr val="975AB6"/>
                </a:solidFill>
                <a:latin typeface="Glacial Indifference Bold"/>
              </a:rPr>
              <a:t>O que Aprendemos?</a:t>
            </a:r>
          </a:p>
        </p:txBody>
      </p:sp>
      <p:sp>
        <p:nvSpPr>
          <p:cNvPr name="TextBox 9" id="9"/>
          <p:cNvSpPr txBox="true"/>
          <p:nvPr/>
        </p:nvSpPr>
        <p:spPr>
          <a:xfrm rot="0">
            <a:off x="3801823" y="3168824"/>
            <a:ext cx="12893668" cy="1698828"/>
          </a:xfrm>
          <a:prstGeom prst="rect">
            <a:avLst/>
          </a:prstGeom>
        </p:spPr>
        <p:txBody>
          <a:bodyPr anchor="t" rtlCol="false" tIns="0" lIns="0" bIns="0" rIns="0">
            <a:spAutoFit/>
          </a:bodyPr>
          <a:lstStyle/>
          <a:p>
            <a:pPr>
              <a:lnSpc>
                <a:spcPts val="4538"/>
              </a:lnSpc>
            </a:pPr>
            <a:r>
              <a:rPr lang="en-US" sz="3241">
                <a:solidFill>
                  <a:srgbClr val="000000"/>
                </a:solidFill>
                <a:latin typeface="Open Sans Bold"/>
              </a:rPr>
              <a:t>Quando estiver conversando online e algo </a:t>
            </a:r>
            <a:r>
              <a:rPr lang="en-US" sz="3241">
                <a:solidFill>
                  <a:srgbClr val="FF5E7F"/>
                </a:solidFill>
                <a:latin typeface="Open Sans Bold"/>
              </a:rPr>
              <a:t>não parecer certo</a:t>
            </a:r>
            <a:r>
              <a:rPr lang="en-US" sz="3241">
                <a:solidFill>
                  <a:srgbClr val="000000"/>
                </a:solidFill>
                <a:latin typeface="Open Sans Bold"/>
              </a:rPr>
              <a:t>, preste atenção. Pare e pense sobre o que pode estar causando essa sensação de alerta. Lembre-se do </a:t>
            </a:r>
            <a:r>
              <a:rPr lang="en-US" sz="3241">
                <a:solidFill>
                  <a:srgbClr val="FF5E7F"/>
                </a:solidFill>
                <a:latin typeface="Open Sans Bold"/>
              </a:rPr>
              <a:t>Sinal Vermelho</a:t>
            </a:r>
            <a:r>
              <a:rPr lang="en-US" sz="3241">
                <a:solidFill>
                  <a:srgbClr val="000000"/>
                </a:solidFill>
                <a:latin typeface="Open Sans Bold"/>
              </a:rPr>
              <a:t>.</a:t>
            </a:r>
          </a:p>
        </p:txBody>
      </p:sp>
      <p:sp>
        <p:nvSpPr>
          <p:cNvPr name="Freeform 10" id="10"/>
          <p:cNvSpPr/>
          <p:nvPr/>
        </p:nvSpPr>
        <p:spPr>
          <a:xfrm flipH="false" flipV="false" rot="0">
            <a:off x="1987596" y="7620919"/>
            <a:ext cx="1428376" cy="1255185"/>
          </a:xfrm>
          <a:custGeom>
            <a:avLst/>
            <a:gdLst/>
            <a:ahLst/>
            <a:cxnLst/>
            <a:rect r="r" b="b" t="t" l="l"/>
            <a:pathLst>
              <a:path h="1255185" w="1428376">
                <a:moveTo>
                  <a:pt x="0" y="0"/>
                </a:moveTo>
                <a:lnTo>
                  <a:pt x="1428376" y="0"/>
                </a:lnTo>
                <a:lnTo>
                  <a:pt x="1428376" y="1255185"/>
                </a:lnTo>
                <a:lnTo>
                  <a:pt x="0" y="125518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801823" y="5352673"/>
            <a:ext cx="12653335" cy="1698828"/>
          </a:xfrm>
          <a:prstGeom prst="rect">
            <a:avLst/>
          </a:prstGeom>
        </p:spPr>
        <p:txBody>
          <a:bodyPr anchor="t" rtlCol="false" tIns="0" lIns="0" bIns="0" rIns="0">
            <a:spAutoFit/>
          </a:bodyPr>
          <a:lstStyle/>
          <a:p>
            <a:pPr>
              <a:lnSpc>
                <a:spcPts val="4538"/>
              </a:lnSpc>
            </a:pPr>
            <a:r>
              <a:rPr lang="en-US" sz="3241">
                <a:solidFill>
                  <a:srgbClr val="FF5E7F"/>
                </a:solidFill>
                <a:latin typeface="Open Sans Bold"/>
              </a:rPr>
              <a:t>Nunca</a:t>
            </a:r>
            <a:r>
              <a:rPr lang="en-US" sz="3241">
                <a:solidFill>
                  <a:srgbClr val="000000"/>
                </a:solidFill>
                <a:latin typeface="Open Sans Bold"/>
              </a:rPr>
              <a:t> planejar um </a:t>
            </a:r>
            <a:r>
              <a:rPr lang="en-US" sz="3241">
                <a:solidFill>
                  <a:srgbClr val="FF5E7F"/>
                </a:solidFill>
                <a:latin typeface="Open Sans Bold"/>
              </a:rPr>
              <a:t>encontro presencial</a:t>
            </a:r>
            <a:r>
              <a:rPr lang="en-US" sz="3241">
                <a:solidFill>
                  <a:srgbClr val="000000"/>
                </a:solidFill>
                <a:latin typeface="Open Sans Bold"/>
              </a:rPr>
              <a:t> com alguém que você não conhece, a menos que leve um dos pais ou responsáveis junto.</a:t>
            </a:r>
          </a:p>
        </p:txBody>
      </p:sp>
      <p:sp>
        <p:nvSpPr>
          <p:cNvPr name="TextBox 12" id="12"/>
          <p:cNvSpPr txBox="true"/>
          <p:nvPr/>
        </p:nvSpPr>
        <p:spPr>
          <a:xfrm rot="0">
            <a:off x="3801823" y="7748776"/>
            <a:ext cx="12893668" cy="1127328"/>
          </a:xfrm>
          <a:prstGeom prst="rect">
            <a:avLst/>
          </a:prstGeom>
        </p:spPr>
        <p:txBody>
          <a:bodyPr anchor="t" rtlCol="false" tIns="0" lIns="0" bIns="0" rIns="0">
            <a:spAutoFit/>
          </a:bodyPr>
          <a:lstStyle/>
          <a:p>
            <a:pPr>
              <a:lnSpc>
                <a:spcPts val="4538"/>
              </a:lnSpc>
            </a:pPr>
            <a:r>
              <a:rPr lang="en-US" sz="3241">
                <a:solidFill>
                  <a:srgbClr val="000000"/>
                </a:solidFill>
                <a:latin typeface="Open Sans Bold"/>
              </a:rPr>
              <a:t>Pedir conselhos ou </a:t>
            </a:r>
            <a:r>
              <a:rPr lang="en-US" sz="3241">
                <a:solidFill>
                  <a:srgbClr val="FF5E7F"/>
                </a:solidFill>
                <a:latin typeface="Open Sans Bold"/>
              </a:rPr>
              <a:t>ajuda</a:t>
            </a:r>
            <a:r>
              <a:rPr lang="en-US" sz="3241">
                <a:solidFill>
                  <a:srgbClr val="000000"/>
                </a:solidFill>
                <a:latin typeface="Open Sans Bold"/>
              </a:rPr>
              <a:t> a um </a:t>
            </a:r>
            <a:r>
              <a:rPr lang="en-US" sz="3241">
                <a:solidFill>
                  <a:srgbClr val="FF5E7F"/>
                </a:solidFill>
                <a:latin typeface="Open Sans Bold"/>
              </a:rPr>
              <a:t>adulto de confiança</a:t>
            </a:r>
            <a:r>
              <a:rPr lang="en-US" sz="3241">
                <a:solidFill>
                  <a:srgbClr val="000000"/>
                </a:solidFill>
                <a:latin typeface="Open Sans Bold"/>
              </a:rPr>
              <a:t> se você se sentir inseguro ou desconfortável em qualquer situação.</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028700" y="261717"/>
            <a:ext cx="15922641" cy="9698336"/>
          </a:xfrm>
          <a:custGeom>
            <a:avLst/>
            <a:gdLst/>
            <a:ahLst/>
            <a:cxnLst/>
            <a:rect r="r" b="b" t="t" l="l"/>
            <a:pathLst>
              <a:path h="9698336" w="15922641">
                <a:moveTo>
                  <a:pt x="0" y="0"/>
                </a:moveTo>
                <a:lnTo>
                  <a:pt x="15922641" y="0"/>
                </a:lnTo>
                <a:lnTo>
                  <a:pt x="15922641" y="9698336"/>
                </a:lnTo>
                <a:lnTo>
                  <a:pt x="0" y="96983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tooltip="http://passaporte.education"/>
          </p:cNvPr>
          <p:cNvSpPr/>
          <p:nvPr/>
        </p:nvSpPr>
        <p:spPr>
          <a:xfrm flipH="false" flipV="false" rot="0">
            <a:off x="17002689" y="9335322"/>
            <a:ext cx="1197142" cy="814555"/>
          </a:xfrm>
          <a:custGeom>
            <a:avLst/>
            <a:gdLst/>
            <a:ahLst/>
            <a:cxnLst/>
            <a:rect r="r" b="b" t="t" l="l"/>
            <a:pathLst>
              <a:path h="814555" w="1197142">
                <a:moveTo>
                  <a:pt x="0" y="0"/>
                </a:moveTo>
                <a:lnTo>
                  <a:pt x="1197142" y="0"/>
                </a:lnTo>
                <a:lnTo>
                  <a:pt x="1197142" y="814555"/>
                </a:lnTo>
                <a:lnTo>
                  <a:pt x="0" y="814555"/>
                </a:lnTo>
                <a:lnTo>
                  <a:pt x="0" y="0"/>
                </a:lnTo>
                <a:close/>
              </a:path>
            </a:pathLst>
          </a:custGeom>
          <a:blipFill>
            <a:blip r:embed="rId5"/>
            <a:stretch>
              <a:fillRect l="0" t="0" r="0" b="0"/>
            </a:stretch>
          </a:blipFill>
        </p:spPr>
      </p:sp>
      <p:sp>
        <p:nvSpPr>
          <p:cNvPr name="TextBox 5" id="5"/>
          <p:cNvSpPr txBox="true"/>
          <p:nvPr/>
        </p:nvSpPr>
        <p:spPr>
          <a:xfrm rot="0">
            <a:off x="3415972" y="4712359"/>
            <a:ext cx="11148098" cy="1404934"/>
          </a:xfrm>
          <a:prstGeom prst="rect">
            <a:avLst/>
          </a:prstGeom>
        </p:spPr>
        <p:txBody>
          <a:bodyPr anchor="t" rtlCol="false" tIns="0" lIns="0" bIns="0" rIns="0">
            <a:spAutoFit/>
          </a:bodyPr>
          <a:lstStyle/>
          <a:p>
            <a:pPr algn="ctr">
              <a:lnSpc>
                <a:spcPts val="11452"/>
              </a:lnSpc>
            </a:pPr>
            <a:r>
              <a:rPr lang="en-US" sz="8180">
                <a:solidFill>
                  <a:srgbClr val="975AB6"/>
                </a:solidFill>
                <a:latin typeface="Glacial Indifference Bold"/>
              </a:rPr>
              <a:t>Até a Próxima!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DAGCB1B9vYY</dc:identifier>
  <dcterms:modified xsi:type="dcterms:W3CDTF">2011-08-01T06:04:30Z</dcterms:modified>
  <cp:revision>1</cp:revision>
  <dc:title>Intervenção #11 - Sinal Vermelho</dc:title>
</cp:coreProperties>
</file>