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40"/>
    <p:sldId id="257" r:id="rId41"/>
    <p:sldId id="258" r:id="rId42"/>
    <p:sldId id="259" r:id="rId43"/>
    <p:sldId id="260" r:id="rId44"/>
    <p:sldId id="261" r:id="rId45"/>
    <p:sldId id="262" r:id="rId46"/>
  </p:sldIdLst>
  <p:sldSz cx="18288000" cy="10287000"/>
  <p:notesSz cx="6858000" cy="9144000"/>
  <p:embeddedFontLst>
    <p:embeddedFont>
      <p:font typeface="Glacial Indifference" charset="1" panose="00000000000000000000"/>
      <p:regular r:id="rId6"/>
    </p:embeddedFont>
    <p:embeddedFont>
      <p:font typeface="Glacial Indifference Bold" charset="1" panose="00000800000000000000"/>
      <p:regular r:id="rId7"/>
    </p:embeddedFont>
    <p:embeddedFont>
      <p:font typeface="Glacial Indifference Italics" charset="1" panose="00000000000000000000"/>
      <p:regular r:id="rId8"/>
    </p:embeddedFont>
    <p:embeddedFont>
      <p:font typeface="Glacial Indifference Bold Italics" charset="1" panose="00000800000000000000"/>
      <p:regular r:id="rId9"/>
    </p:embeddedFont>
    <p:embeddedFont>
      <p:font typeface="Arimo" charset="1" panose="020B0604020202020204"/>
      <p:regular r:id="rId10"/>
    </p:embeddedFont>
    <p:embeddedFont>
      <p:font typeface="Arimo Bold" charset="1" panose="020B0704020202020204"/>
      <p:regular r:id="rId11"/>
    </p:embeddedFont>
    <p:embeddedFont>
      <p:font typeface="Arimo Italics" charset="1" panose="020B0604020202090204"/>
      <p:regular r:id="rId12"/>
    </p:embeddedFont>
    <p:embeddedFont>
      <p:font typeface="Arimo Bold Italics" charset="1" panose="020B0704020202090204"/>
      <p:regular r:id="rId13"/>
    </p:embeddedFont>
    <p:embeddedFont>
      <p:font typeface="Aileron" charset="1" panose="00000500000000000000"/>
      <p:regular r:id="rId14"/>
    </p:embeddedFont>
    <p:embeddedFont>
      <p:font typeface="Aileron Bold" charset="1" panose="00000800000000000000"/>
      <p:regular r:id="rId15"/>
    </p:embeddedFont>
    <p:embeddedFont>
      <p:font typeface="Aileron Italics" charset="1" panose="00000500000000000000"/>
      <p:regular r:id="rId16"/>
    </p:embeddedFont>
    <p:embeddedFont>
      <p:font typeface="Aileron Bold Italics" charset="1" panose="00000800000000000000"/>
      <p:regular r:id="rId17"/>
    </p:embeddedFont>
    <p:embeddedFont>
      <p:font typeface="Aileron Thin" charset="1" panose="00000300000000000000"/>
      <p:regular r:id="rId18"/>
    </p:embeddedFont>
    <p:embeddedFont>
      <p:font typeface="Aileron Thin Italics" charset="1" panose="00000300000000000000"/>
      <p:regular r:id="rId19"/>
    </p:embeddedFont>
    <p:embeddedFont>
      <p:font typeface="Aileron Light" charset="1" panose="00000400000000000000"/>
      <p:regular r:id="rId20"/>
    </p:embeddedFont>
    <p:embeddedFont>
      <p:font typeface="Aileron Light Italics" charset="1" panose="00000400000000000000"/>
      <p:regular r:id="rId21"/>
    </p:embeddedFont>
    <p:embeddedFont>
      <p:font typeface="Aileron Ultra-Bold" charset="1" panose="00000A00000000000000"/>
      <p:regular r:id="rId22"/>
    </p:embeddedFont>
    <p:embeddedFont>
      <p:font typeface="Aileron Ultra-Bold Italics" charset="1" panose="00000A00000000000000"/>
      <p:regular r:id="rId23"/>
    </p:embeddedFont>
    <p:embeddedFont>
      <p:font typeface="Aileron Heavy" charset="1" panose="00000A00000000000000"/>
      <p:regular r:id="rId24"/>
    </p:embeddedFont>
    <p:embeddedFont>
      <p:font typeface="Aileron Heavy Italics" charset="1" panose="00000A00000000000000"/>
      <p:regular r:id="rId25"/>
    </p:embeddedFont>
    <p:embeddedFont>
      <p:font typeface="Nourd" charset="1" panose="00000500000000000000"/>
      <p:regular r:id="rId26"/>
    </p:embeddedFont>
    <p:embeddedFont>
      <p:font typeface="Nourd Bold" charset="1" panose="00000800000000000000"/>
      <p:regular r:id="rId27"/>
    </p:embeddedFont>
    <p:embeddedFont>
      <p:font typeface="Nourd Light" charset="1" panose="00000400000000000000"/>
      <p:regular r:id="rId28"/>
    </p:embeddedFont>
    <p:embeddedFont>
      <p:font typeface="Nourd Medium" charset="1" panose="00000600000000000000"/>
      <p:regular r:id="rId29"/>
    </p:embeddedFont>
    <p:embeddedFont>
      <p:font typeface="Nourd Semi-Bold" charset="1" panose="00000700000000000000"/>
      <p:regular r:id="rId30"/>
    </p:embeddedFont>
    <p:embeddedFont>
      <p:font typeface="Nourd Heavy" charset="1" panose="00000A00000000000000"/>
      <p:regular r:id="rId31"/>
    </p:embeddedFont>
    <p:embeddedFont>
      <p:font typeface="Open Sans" charset="1" panose="020B0606030504020204"/>
      <p:regular r:id="rId32"/>
    </p:embeddedFont>
    <p:embeddedFont>
      <p:font typeface="Open Sans Bold" charset="1" panose="020B0806030504020204"/>
      <p:regular r:id="rId33"/>
    </p:embeddedFont>
    <p:embeddedFont>
      <p:font typeface="Open Sans Italics" charset="1" panose="020B0606030504020204"/>
      <p:regular r:id="rId34"/>
    </p:embeddedFont>
    <p:embeddedFont>
      <p:font typeface="Open Sans Bold Italics" charset="1" panose="020B0806030504020204"/>
      <p:regular r:id="rId35"/>
    </p:embeddedFont>
    <p:embeddedFont>
      <p:font typeface="Open Sans Light" charset="1" panose="020B0306030504020204"/>
      <p:regular r:id="rId36"/>
    </p:embeddedFont>
    <p:embeddedFont>
      <p:font typeface="Open Sans Light Italics" charset="1" panose="020B0306030504020204"/>
      <p:regular r:id="rId37"/>
    </p:embeddedFont>
    <p:embeddedFont>
      <p:font typeface="Open Sans Ultra-Bold" charset="1" panose="00000000000000000000"/>
      <p:regular r:id="rId38"/>
    </p:embeddedFont>
    <p:embeddedFont>
      <p:font typeface="Open Sans Ultra-Bold Italics" charset="1" panose="00000000000000000000"/>
      <p:regular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fonts/font31.fntdata" Type="http://schemas.openxmlformats.org/officeDocument/2006/relationships/font"/><Relationship Id="rId32" Target="fonts/font32.fntdata" Type="http://schemas.openxmlformats.org/officeDocument/2006/relationships/font"/><Relationship Id="rId33" Target="fonts/font33.fntdata" Type="http://schemas.openxmlformats.org/officeDocument/2006/relationships/font"/><Relationship Id="rId34" Target="fonts/font34.fntdata" Type="http://schemas.openxmlformats.org/officeDocument/2006/relationships/font"/><Relationship Id="rId35" Target="fonts/font35.fntdata" Type="http://schemas.openxmlformats.org/officeDocument/2006/relationships/font"/><Relationship Id="rId36" Target="fonts/font36.fntdata" Type="http://schemas.openxmlformats.org/officeDocument/2006/relationships/font"/><Relationship Id="rId37" Target="fonts/font37.fntdata" Type="http://schemas.openxmlformats.org/officeDocument/2006/relationships/font"/><Relationship Id="rId38" Target="fonts/font38.fntdata" Type="http://schemas.openxmlformats.org/officeDocument/2006/relationships/font"/><Relationship Id="rId39" Target="fonts/font39.fntdata" Type="http://schemas.openxmlformats.org/officeDocument/2006/relationships/font"/><Relationship Id="rId4" Target="theme/theme1.xml" Type="http://schemas.openxmlformats.org/officeDocument/2006/relationships/theme"/><Relationship Id="rId40" Target="slides/slide1.xml" Type="http://schemas.openxmlformats.org/officeDocument/2006/relationships/slide"/><Relationship Id="rId41" Target="slides/slide2.xml" Type="http://schemas.openxmlformats.org/officeDocument/2006/relationships/slide"/><Relationship Id="rId42" Target="slides/slide3.xml" Type="http://schemas.openxmlformats.org/officeDocument/2006/relationships/slide"/><Relationship Id="rId43" Target="slides/slide4.xml" Type="http://schemas.openxmlformats.org/officeDocument/2006/relationships/slide"/><Relationship Id="rId44" Target="slides/slide5.xml" Type="http://schemas.openxmlformats.org/officeDocument/2006/relationships/slide"/><Relationship Id="rId45" Target="slides/slide6.xml" Type="http://schemas.openxmlformats.org/officeDocument/2006/relationships/slide"/><Relationship Id="rId46" Target="slides/slide7.xml" Type="http://schemas.openxmlformats.org/officeDocument/2006/relationships/slid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http://passaporte.education" TargetMode="External" Type="http://schemas.openxmlformats.org/officeDocument/2006/relationships/hyperlink"/><Relationship Id="rId9" Target="../media/image7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9.png" Type="http://schemas.openxmlformats.org/officeDocument/2006/relationships/image"/><Relationship Id="rId8" Target="../media/image10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4.svg" Type="http://schemas.openxmlformats.org/officeDocument/2006/relationships/image"/><Relationship Id="rId11" Target="../media/image15.png" Type="http://schemas.openxmlformats.org/officeDocument/2006/relationships/image"/><Relationship Id="rId12" Target="../media/image16.svg" Type="http://schemas.openxmlformats.org/officeDocument/2006/relationships/image"/><Relationship Id="rId13" Target="../media/image17.png" Type="http://schemas.openxmlformats.org/officeDocument/2006/relationships/image"/><Relationship Id="rId14" Target="../media/image18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1.png" Type="http://schemas.openxmlformats.org/officeDocument/2006/relationships/image"/><Relationship Id="rId8" Target="../media/image12.png" Type="http://schemas.openxmlformats.org/officeDocument/2006/relationships/image"/><Relationship Id="rId9" Target="../media/image1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9.png" Type="http://schemas.openxmlformats.org/officeDocument/2006/relationships/image"/><Relationship Id="rId8" Target="../media/image20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9.png" Type="http://schemas.openxmlformats.org/officeDocument/2006/relationships/image"/><Relationship Id="rId8" Target="../media/image20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4.svg" Type="http://schemas.openxmlformats.org/officeDocument/2006/relationships/image"/><Relationship Id="rId11" Target="../media/image25.png" Type="http://schemas.openxmlformats.org/officeDocument/2006/relationships/image"/><Relationship Id="rId12" Target="../media/image26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21.png" Type="http://schemas.openxmlformats.org/officeDocument/2006/relationships/image"/><Relationship Id="rId8" Target="../media/image22.svg" Type="http://schemas.openxmlformats.org/officeDocument/2006/relationships/image"/><Relationship Id="rId9" Target="../media/image23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020139" y="865594"/>
            <a:ext cx="13779070" cy="8392706"/>
          </a:xfrm>
          <a:custGeom>
            <a:avLst/>
            <a:gdLst/>
            <a:ahLst/>
            <a:cxnLst/>
            <a:rect r="r" b="b" t="t" l="l"/>
            <a:pathLst>
              <a:path h="8392706" w="13779070">
                <a:moveTo>
                  <a:pt x="0" y="0"/>
                </a:moveTo>
                <a:lnTo>
                  <a:pt x="13779071" y="0"/>
                </a:lnTo>
                <a:lnTo>
                  <a:pt x="13779071" y="8392706"/>
                </a:lnTo>
                <a:lnTo>
                  <a:pt x="0" y="83927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60645" y="4258647"/>
            <a:ext cx="15318288" cy="2584961"/>
          </a:xfrm>
          <a:custGeom>
            <a:avLst/>
            <a:gdLst/>
            <a:ahLst/>
            <a:cxnLst/>
            <a:rect r="r" b="b" t="t" l="l"/>
            <a:pathLst>
              <a:path h="2584961" w="15318288">
                <a:moveTo>
                  <a:pt x="0" y="0"/>
                </a:moveTo>
                <a:lnTo>
                  <a:pt x="15318288" y="0"/>
                </a:lnTo>
                <a:lnTo>
                  <a:pt x="15318288" y="2584961"/>
                </a:lnTo>
                <a:lnTo>
                  <a:pt x="0" y="25849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>
            <a:hlinkClick r:id="rId8" tooltip="http://passaporte.education"/>
          </p:cNvPr>
          <p:cNvSpPr/>
          <p:nvPr/>
        </p:nvSpPr>
        <p:spPr>
          <a:xfrm flipH="false" flipV="false" rot="0">
            <a:off x="16085768" y="8556547"/>
            <a:ext cx="2062716" cy="1403506"/>
          </a:xfrm>
          <a:custGeom>
            <a:avLst/>
            <a:gdLst/>
            <a:ahLst/>
            <a:cxnLst/>
            <a:rect r="r" b="b" t="t" l="l"/>
            <a:pathLst>
              <a:path h="1403506" w="2062716">
                <a:moveTo>
                  <a:pt x="0" y="0"/>
                </a:moveTo>
                <a:lnTo>
                  <a:pt x="2062715" y="0"/>
                </a:lnTo>
                <a:lnTo>
                  <a:pt x="2062715" y="1403506"/>
                </a:lnTo>
                <a:lnTo>
                  <a:pt x="0" y="140350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88355">
            <a:off x="14032436" y="4286199"/>
            <a:ext cx="3053316" cy="2480819"/>
          </a:xfrm>
          <a:custGeom>
            <a:avLst/>
            <a:gdLst/>
            <a:ahLst/>
            <a:cxnLst/>
            <a:rect r="r" b="b" t="t" l="l"/>
            <a:pathLst>
              <a:path h="2480819" w="3053316">
                <a:moveTo>
                  <a:pt x="0" y="0"/>
                </a:moveTo>
                <a:lnTo>
                  <a:pt x="3053316" y="0"/>
                </a:lnTo>
                <a:lnTo>
                  <a:pt x="3053316" y="2480819"/>
                </a:lnTo>
                <a:lnTo>
                  <a:pt x="0" y="248081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273263" y="3885826"/>
            <a:ext cx="13956815" cy="21140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283"/>
              </a:lnSpc>
            </a:pPr>
            <a:r>
              <a:rPr lang="en-US" sz="12345">
                <a:solidFill>
                  <a:srgbClr val="975AB6"/>
                </a:solidFill>
                <a:latin typeface="Glacial Indifference Bold"/>
              </a:rPr>
              <a:t>BOM OU RUIM?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722151" y="5355158"/>
            <a:ext cx="13059039" cy="14884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161"/>
              </a:lnSpc>
            </a:pPr>
            <a:r>
              <a:rPr lang="en-US" sz="8686">
                <a:solidFill>
                  <a:srgbClr val="975AB6"/>
                </a:solidFill>
                <a:latin typeface="Glacial Indifference"/>
              </a:rPr>
              <a:t>MINHAS EXPERIÊNCIAS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502347" y="924249"/>
            <a:ext cx="8814656" cy="6920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68"/>
              </a:lnSpc>
            </a:pPr>
            <a:r>
              <a:rPr lang="en-US" sz="4048" spc="1109">
                <a:solidFill>
                  <a:srgbClr val="FFEB5B"/>
                </a:solidFill>
                <a:latin typeface="Nourd Bold"/>
              </a:rPr>
              <a:t>TEMA DA AULA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897991" y="2879174"/>
            <a:ext cx="5829329" cy="5829329"/>
          </a:xfrm>
          <a:custGeom>
            <a:avLst/>
            <a:gdLst/>
            <a:ahLst/>
            <a:cxnLst/>
            <a:rect r="r" b="b" t="t" l="l"/>
            <a:pathLst>
              <a:path h="5829329" w="5829329">
                <a:moveTo>
                  <a:pt x="0" y="0"/>
                </a:moveTo>
                <a:lnTo>
                  <a:pt x="5829329" y="0"/>
                </a:lnTo>
                <a:lnTo>
                  <a:pt x="5829329" y="5829329"/>
                </a:lnTo>
                <a:lnTo>
                  <a:pt x="0" y="582932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sz="4678" spc="1281">
                <a:solidFill>
                  <a:srgbClr val="FFEB5B"/>
                </a:solidFill>
                <a:latin typeface="Nourd Bold"/>
              </a:rPr>
              <a:t>CONTEXTO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598578" y="2572847"/>
            <a:ext cx="2798443" cy="2896189"/>
          </a:xfrm>
          <a:custGeom>
            <a:avLst/>
            <a:gdLst/>
            <a:ahLst/>
            <a:cxnLst/>
            <a:rect r="r" b="b" t="t" l="l"/>
            <a:pathLst>
              <a:path h="2896189" w="2798443">
                <a:moveTo>
                  <a:pt x="0" y="0"/>
                </a:moveTo>
                <a:lnTo>
                  <a:pt x="2798443" y="0"/>
                </a:lnTo>
                <a:lnTo>
                  <a:pt x="2798443" y="2896189"/>
                </a:lnTo>
                <a:lnTo>
                  <a:pt x="0" y="289618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3598578" y="6035036"/>
            <a:ext cx="3102471" cy="2703028"/>
          </a:xfrm>
          <a:custGeom>
            <a:avLst/>
            <a:gdLst/>
            <a:ahLst/>
            <a:cxnLst/>
            <a:rect r="r" b="b" t="t" l="l"/>
            <a:pathLst>
              <a:path h="2703028" w="3102471">
                <a:moveTo>
                  <a:pt x="0" y="0"/>
                </a:moveTo>
                <a:lnTo>
                  <a:pt x="3102471" y="0"/>
                </a:lnTo>
                <a:lnTo>
                  <a:pt x="3102471" y="2703028"/>
                </a:lnTo>
                <a:lnTo>
                  <a:pt x="0" y="270302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1226194" y="5835258"/>
            <a:ext cx="2902805" cy="2902805"/>
          </a:xfrm>
          <a:custGeom>
            <a:avLst/>
            <a:gdLst/>
            <a:ahLst/>
            <a:cxnLst/>
            <a:rect r="r" b="b" t="t" l="l"/>
            <a:pathLst>
              <a:path h="2902805" w="2902805">
                <a:moveTo>
                  <a:pt x="0" y="0"/>
                </a:moveTo>
                <a:lnTo>
                  <a:pt x="2902806" y="0"/>
                </a:lnTo>
                <a:lnTo>
                  <a:pt x="2902806" y="2902806"/>
                </a:lnTo>
                <a:lnTo>
                  <a:pt x="0" y="29028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516773" y="5896350"/>
            <a:ext cx="2893697" cy="2980399"/>
          </a:xfrm>
          <a:custGeom>
            <a:avLst/>
            <a:gdLst/>
            <a:ahLst/>
            <a:cxnLst/>
            <a:rect r="r" b="b" t="t" l="l"/>
            <a:pathLst>
              <a:path h="2980399" w="2893697">
                <a:moveTo>
                  <a:pt x="0" y="0"/>
                </a:moveTo>
                <a:lnTo>
                  <a:pt x="2893697" y="0"/>
                </a:lnTo>
                <a:lnTo>
                  <a:pt x="2893697" y="2980400"/>
                </a:lnTo>
                <a:lnTo>
                  <a:pt x="0" y="29804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7210174" y="2430519"/>
            <a:ext cx="3236769" cy="3038517"/>
          </a:xfrm>
          <a:custGeom>
            <a:avLst/>
            <a:gdLst/>
            <a:ahLst/>
            <a:cxnLst/>
            <a:rect r="r" b="b" t="t" l="l"/>
            <a:pathLst>
              <a:path h="3038517" w="3236769">
                <a:moveTo>
                  <a:pt x="0" y="0"/>
                </a:moveTo>
                <a:lnTo>
                  <a:pt x="3236769" y="0"/>
                </a:lnTo>
                <a:lnTo>
                  <a:pt x="3236769" y="3038517"/>
                </a:lnTo>
                <a:lnTo>
                  <a:pt x="0" y="303851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1110098" y="2496150"/>
            <a:ext cx="2972886" cy="2972886"/>
          </a:xfrm>
          <a:custGeom>
            <a:avLst/>
            <a:gdLst/>
            <a:ahLst/>
            <a:cxnLst/>
            <a:rect r="r" b="b" t="t" l="l"/>
            <a:pathLst>
              <a:path h="2972886" w="2972886">
                <a:moveTo>
                  <a:pt x="0" y="0"/>
                </a:moveTo>
                <a:lnTo>
                  <a:pt x="2972886" y="0"/>
                </a:lnTo>
                <a:lnTo>
                  <a:pt x="2972886" y="2972886"/>
                </a:lnTo>
                <a:lnTo>
                  <a:pt x="0" y="2972886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897057" y="45886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sz="4678" spc="1281">
                <a:solidFill>
                  <a:srgbClr val="FFEB5B"/>
                </a:solidFill>
                <a:latin typeface="Nourd Bold"/>
              </a:rPr>
              <a:t>DESAFIO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AutoShape 5" id="5"/>
          <p:cNvSpPr/>
          <p:nvPr/>
        </p:nvSpPr>
        <p:spPr>
          <a:xfrm>
            <a:off x="8822384" y="2690442"/>
            <a:ext cx="19050" cy="6567858"/>
          </a:xfrm>
          <a:prstGeom prst="line">
            <a:avLst/>
          </a:prstGeom>
          <a:ln cap="flat" w="38100">
            <a:solidFill>
              <a:srgbClr val="000000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4020825" y="2002315"/>
            <a:ext cx="1444052" cy="1382680"/>
          </a:xfrm>
          <a:custGeom>
            <a:avLst/>
            <a:gdLst/>
            <a:ahLst/>
            <a:cxnLst/>
            <a:rect r="r" b="b" t="t" l="l"/>
            <a:pathLst>
              <a:path h="1382680" w="1444052">
                <a:moveTo>
                  <a:pt x="0" y="0"/>
                </a:moveTo>
                <a:lnTo>
                  <a:pt x="1444052" y="0"/>
                </a:lnTo>
                <a:lnTo>
                  <a:pt x="1444052" y="1382680"/>
                </a:lnTo>
                <a:lnTo>
                  <a:pt x="0" y="138268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748470" y="456288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sz="4678" spc="1281">
                <a:solidFill>
                  <a:srgbClr val="FFEB5B"/>
                </a:solidFill>
                <a:latin typeface="Nourd Bold"/>
              </a:rPr>
              <a:t>MÃO NA MASSA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-10800000">
            <a:off x="12194234" y="2002315"/>
            <a:ext cx="1444052" cy="1382680"/>
          </a:xfrm>
          <a:custGeom>
            <a:avLst/>
            <a:gdLst/>
            <a:ahLst/>
            <a:cxnLst/>
            <a:rect r="r" b="b" t="t" l="l"/>
            <a:pathLst>
              <a:path h="1382680" w="1444052">
                <a:moveTo>
                  <a:pt x="0" y="0"/>
                </a:moveTo>
                <a:lnTo>
                  <a:pt x="1444052" y="0"/>
                </a:lnTo>
                <a:lnTo>
                  <a:pt x="1444052" y="1382680"/>
                </a:lnTo>
                <a:lnTo>
                  <a:pt x="0" y="138268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051036" y="398385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sz="4678" spc="1281">
                <a:solidFill>
                  <a:srgbClr val="FFEB5B"/>
                </a:solidFill>
                <a:latin typeface="Nourd Bold"/>
              </a:rPr>
              <a:t>MÃO NA MASSA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2270300" y="2571700"/>
            <a:ext cx="8914860" cy="6959571"/>
            <a:chOff x="0" y="0"/>
            <a:chExt cx="2235100" cy="174487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235100" cy="1744877"/>
            </a:xfrm>
            <a:custGeom>
              <a:avLst/>
              <a:gdLst/>
              <a:ahLst/>
              <a:cxnLst/>
              <a:rect r="r" b="b" t="t" l="l"/>
              <a:pathLst>
                <a:path h="1744877" w="2235100">
                  <a:moveTo>
                    <a:pt x="32132" y="0"/>
                  </a:moveTo>
                  <a:lnTo>
                    <a:pt x="2202968" y="0"/>
                  </a:lnTo>
                  <a:cubicBezTo>
                    <a:pt x="2220714" y="0"/>
                    <a:pt x="2235100" y="14386"/>
                    <a:pt x="2235100" y="32132"/>
                  </a:cubicBezTo>
                  <a:lnTo>
                    <a:pt x="2235100" y="1712745"/>
                  </a:lnTo>
                  <a:cubicBezTo>
                    <a:pt x="2235100" y="1721267"/>
                    <a:pt x="2231715" y="1729440"/>
                    <a:pt x="2225689" y="1735466"/>
                  </a:cubicBezTo>
                  <a:cubicBezTo>
                    <a:pt x="2219663" y="1741492"/>
                    <a:pt x="2211490" y="1744877"/>
                    <a:pt x="2202968" y="1744877"/>
                  </a:cubicBezTo>
                  <a:lnTo>
                    <a:pt x="32132" y="1744877"/>
                  </a:lnTo>
                  <a:cubicBezTo>
                    <a:pt x="23610" y="1744877"/>
                    <a:pt x="15437" y="1741492"/>
                    <a:pt x="9411" y="1735466"/>
                  </a:cubicBezTo>
                  <a:cubicBezTo>
                    <a:pt x="3385" y="1729440"/>
                    <a:pt x="0" y="1721267"/>
                    <a:pt x="0" y="1712745"/>
                  </a:cubicBezTo>
                  <a:lnTo>
                    <a:pt x="0" y="32132"/>
                  </a:lnTo>
                  <a:cubicBezTo>
                    <a:pt x="0" y="23610"/>
                    <a:pt x="3385" y="15437"/>
                    <a:pt x="9411" y="9411"/>
                  </a:cubicBezTo>
                  <a:cubicBezTo>
                    <a:pt x="15437" y="3385"/>
                    <a:pt x="23610" y="0"/>
                    <a:pt x="32132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rnd">
              <a:solidFill>
                <a:srgbClr val="000000"/>
              </a:solidFill>
              <a:prstDash val="dash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235100" cy="1782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75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6997045" y="2706544"/>
            <a:ext cx="3668537" cy="10091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759"/>
              </a:lnSpc>
            </a:pPr>
            <a:r>
              <a:rPr lang="en-US" sz="1971">
                <a:solidFill>
                  <a:srgbClr val="737373"/>
                </a:solidFill>
                <a:latin typeface="Aileron Bold"/>
              </a:rPr>
              <a:t>O que ambas experiências tem em comum?</a:t>
            </a:r>
          </a:p>
          <a:p>
            <a:pPr>
              <a:lnSpc>
                <a:spcPts val="2759"/>
              </a:lnSpc>
            </a:pPr>
          </a:p>
        </p:txBody>
      </p:sp>
      <p:grpSp>
        <p:nvGrpSpPr>
          <p:cNvPr name="Group 10" id="10"/>
          <p:cNvGrpSpPr/>
          <p:nvPr/>
        </p:nvGrpSpPr>
        <p:grpSpPr>
          <a:xfrm rot="0">
            <a:off x="6472688" y="2571700"/>
            <a:ext cx="9049163" cy="6959571"/>
            <a:chOff x="0" y="0"/>
            <a:chExt cx="2268772" cy="1744877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268772" cy="1744877"/>
            </a:xfrm>
            <a:custGeom>
              <a:avLst/>
              <a:gdLst/>
              <a:ahLst/>
              <a:cxnLst/>
              <a:rect r="r" b="b" t="t" l="l"/>
              <a:pathLst>
                <a:path h="1744877" w="2268772">
                  <a:moveTo>
                    <a:pt x="31655" y="0"/>
                  </a:moveTo>
                  <a:lnTo>
                    <a:pt x="2237117" y="0"/>
                  </a:lnTo>
                  <a:cubicBezTo>
                    <a:pt x="2245512" y="0"/>
                    <a:pt x="2253564" y="3335"/>
                    <a:pt x="2259500" y="9272"/>
                  </a:cubicBezTo>
                  <a:cubicBezTo>
                    <a:pt x="2265437" y="15208"/>
                    <a:pt x="2268772" y="23260"/>
                    <a:pt x="2268772" y="31655"/>
                  </a:cubicBezTo>
                  <a:lnTo>
                    <a:pt x="2268772" y="1713222"/>
                  </a:lnTo>
                  <a:cubicBezTo>
                    <a:pt x="2268772" y="1721618"/>
                    <a:pt x="2265437" y="1729669"/>
                    <a:pt x="2259500" y="1735606"/>
                  </a:cubicBezTo>
                  <a:cubicBezTo>
                    <a:pt x="2253564" y="1741542"/>
                    <a:pt x="2245512" y="1744877"/>
                    <a:pt x="2237117" y="1744877"/>
                  </a:cubicBezTo>
                  <a:lnTo>
                    <a:pt x="31655" y="1744877"/>
                  </a:lnTo>
                  <a:cubicBezTo>
                    <a:pt x="23260" y="1744877"/>
                    <a:pt x="15208" y="1741542"/>
                    <a:pt x="9272" y="1735606"/>
                  </a:cubicBezTo>
                  <a:cubicBezTo>
                    <a:pt x="3335" y="1729669"/>
                    <a:pt x="0" y="1721618"/>
                    <a:pt x="0" y="1713222"/>
                  </a:cubicBezTo>
                  <a:lnTo>
                    <a:pt x="0" y="31655"/>
                  </a:lnTo>
                  <a:cubicBezTo>
                    <a:pt x="0" y="23260"/>
                    <a:pt x="3335" y="15208"/>
                    <a:pt x="9272" y="9272"/>
                  </a:cubicBezTo>
                  <a:cubicBezTo>
                    <a:pt x="15208" y="3335"/>
                    <a:pt x="23260" y="0"/>
                    <a:pt x="3165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rnd">
              <a:solidFill>
                <a:srgbClr val="000000"/>
              </a:solidFill>
              <a:prstDash val="dash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2268772" cy="1782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75"/>
                </a:lnSpc>
              </a:pP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3192353" y="2706544"/>
            <a:ext cx="2425611" cy="3284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759"/>
              </a:lnSpc>
            </a:pPr>
            <a:r>
              <a:rPr lang="en-US" sz="1971">
                <a:solidFill>
                  <a:srgbClr val="737373"/>
                </a:solidFill>
                <a:latin typeface="Aileron"/>
              </a:rPr>
              <a:t>Boa Experiência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2263400" y="2706544"/>
            <a:ext cx="3044199" cy="3284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759"/>
              </a:lnSpc>
            </a:pPr>
            <a:r>
              <a:rPr lang="en-US" sz="1971">
                <a:solidFill>
                  <a:srgbClr val="737373"/>
                </a:solidFill>
                <a:latin typeface="Aileron"/>
              </a:rPr>
              <a:t>Experiência Ruim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3797010" y="1570817"/>
            <a:ext cx="844167" cy="808290"/>
          </a:xfrm>
          <a:custGeom>
            <a:avLst/>
            <a:gdLst/>
            <a:ahLst/>
            <a:cxnLst/>
            <a:rect r="r" b="b" t="t" l="l"/>
            <a:pathLst>
              <a:path h="808290" w="844167">
                <a:moveTo>
                  <a:pt x="0" y="0"/>
                </a:moveTo>
                <a:lnTo>
                  <a:pt x="844167" y="0"/>
                </a:lnTo>
                <a:lnTo>
                  <a:pt x="844167" y="808291"/>
                </a:lnTo>
                <a:lnTo>
                  <a:pt x="0" y="80829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-10800000">
            <a:off x="12941332" y="1570817"/>
            <a:ext cx="844167" cy="808290"/>
          </a:xfrm>
          <a:custGeom>
            <a:avLst/>
            <a:gdLst/>
            <a:ahLst/>
            <a:cxnLst/>
            <a:rect r="r" b="b" t="t" l="l"/>
            <a:pathLst>
              <a:path h="808290" w="844167">
                <a:moveTo>
                  <a:pt x="0" y="0"/>
                </a:moveTo>
                <a:lnTo>
                  <a:pt x="844168" y="0"/>
                </a:lnTo>
                <a:lnTo>
                  <a:pt x="844168" y="808291"/>
                </a:lnTo>
                <a:lnTo>
                  <a:pt x="0" y="80829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724926" y="3235499"/>
            <a:ext cx="1787117" cy="1787117"/>
          </a:xfrm>
          <a:custGeom>
            <a:avLst/>
            <a:gdLst/>
            <a:ahLst/>
            <a:cxnLst/>
            <a:rect r="r" b="b" t="t" l="l"/>
            <a:pathLst>
              <a:path h="1787117" w="1787117">
                <a:moveTo>
                  <a:pt x="0" y="0"/>
                </a:moveTo>
                <a:lnTo>
                  <a:pt x="1787117" y="0"/>
                </a:lnTo>
                <a:lnTo>
                  <a:pt x="1787117" y="1787117"/>
                </a:lnTo>
                <a:lnTo>
                  <a:pt x="0" y="178711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724926" y="5264384"/>
            <a:ext cx="1787117" cy="1787117"/>
          </a:xfrm>
          <a:custGeom>
            <a:avLst/>
            <a:gdLst/>
            <a:ahLst/>
            <a:cxnLst/>
            <a:rect r="r" b="b" t="t" l="l"/>
            <a:pathLst>
              <a:path h="1787117" w="1787117">
                <a:moveTo>
                  <a:pt x="0" y="0"/>
                </a:moveTo>
                <a:lnTo>
                  <a:pt x="1787117" y="0"/>
                </a:lnTo>
                <a:lnTo>
                  <a:pt x="1787117" y="1787117"/>
                </a:lnTo>
                <a:lnTo>
                  <a:pt x="0" y="17871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897057" y="420013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sz="4678" spc="1281">
                <a:solidFill>
                  <a:srgbClr val="FFEB5B"/>
                </a:solidFill>
                <a:latin typeface="Nourd Bold"/>
              </a:rPr>
              <a:t>SÍNTESE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415972" y="1529721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sz="8180">
                <a:solidFill>
                  <a:srgbClr val="975AB6"/>
                </a:solidFill>
                <a:latin typeface="Glacial Indifference Bold"/>
              </a:rPr>
              <a:t>O que Aprendemos?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801823" y="3532056"/>
            <a:ext cx="12893668" cy="1127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538"/>
              </a:lnSpc>
            </a:pPr>
            <a:r>
              <a:rPr lang="en-US" sz="3241">
                <a:solidFill>
                  <a:srgbClr val="000000"/>
                </a:solidFill>
                <a:latin typeface="Open Sans Bold"/>
              </a:rPr>
              <a:t>A utilização </a:t>
            </a:r>
            <a:r>
              <a:rPr lang="en-US" sz="3241">
                <a:solidFill>
                  <a:srgbClr val="F05261"/>
                </a:solidFill>
                <a:latin typeface="Open Sans Bold"/>
              </a:rPr>
              <a:t>correta</a:t>
            </a:r>
            <a:r>
              <a:rPr lang="en-US" sz="3241">
                <a:solidFill>
                  <a:srgbClr val="000000"/>
                </a:solidFill>
                <a:latin typeface="Open Sans Bold"/>
              </a:rPr>
              <a:t> das ferramentas online podem nos trazer mais experiências positivas do que negativas.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987596" y="7620919"/>
            <a:ext cx="1428376" cy="1255185"/>
          </a:xfrm>
          <a:custGeom>
            <a:avLst/>
            <a:gdLst/>
            <a:ahLst/>
            <a:cxnLst/>
            <a:rect r="r" b="b" t="t" l="l"/>
            <a:pathLst>
              <a:path h="1255185" w="1428376">
                <a:moveTo>
                  <a:pt x="0" y="0"/>
                </a:moveTo>
                <a:lnTo>
                  <a:pt x="1428376" y="0"/>
                </a:lnTo>
                <a:lnTo>
                  <a:pt x="1428376" y="1255185"/>
                </a:lnTo>
                <a:lnTo>
                  <a:pt x="0" y="125518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801823" y="5352673"/>
            <a:ext cx="12653335" cy="1698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538"/>
              </a:lnSpc>
            </a:pPr>
            <a:r>
              <a:rPr lang="en-US" sz="3241">
                <a:solidFill>
                  <a:srgbClr val="000000"/>
                </a:solidFill>
                <a:latin typeface="Open Sans Bold"/>
              </a:rPr>
              <a:t>Nem todos temos as mesmas experiências online. Isso vai variar de acordo com as </a:t>
            </a:r>
            <a:r>
              <a:rPr lang="en-US" sz="3241">
                <a:solidFill>
                  <a:srgbClr val="F05261"/>
                </a:solidFill>
                <a:latin typeface="Open Sans Bold"/>
              </a:rPr>
              <a:t>ferramentas</a:t>
            </a:r>
            <a:r>
              <a:rPr lang="en-US" sz="3241">
                <a:solidFill>
                  <a:srgbClr val="000000"/>
                </a:solidFill>
                <a:latin typeface="Open Sans Bold"/>
              </a:rPr>
              <a:t> que utilizamos, com </a:t>
            </a:r>
            <a:r>
              <a:rPr lang="en-US" sz="3241">
                <a:solidFill>
                  <a:srgbClr val="F05261"/>
                </a:solidFill>
                <a:latin typeface="Open Sans Bold"/>
              </a:rPr>
              <a:t>quem interagimos</a:t>
            </a:r>
            <a:r>
              <a:rPr lang="en-US" sz="3241">
                <a:solidFill>
                  <a:srgbClr val="000000"/>
                </a:solidFill>
                <a:latin typeface="Open Sans Bold"/>
              </a:rPr>
              <a:t> e </a:t>
            </a:r>
            <a:r>
              <a:rPr lang="en-US" sz="3241">
                <a:solidFill>
                  <a:srgbClr val="F05261"/>
                </a:solidFill>
                <a:latin typeface="Open Sans Bold"/>
              </a:rPr>
              <a:t>como</a:t>
            </a:r>
            <a:r>
              <a:rPr lang="en-US" sz="3241">
                <a:solidFill>
                  <a:srgbClr val="000000"/>
                </a:solidFill>
                <a:latin typeface="Open Sans Bold"/>
              </a:rPr>
              <a:t> nos comportamos.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801823" y="7451551"/>
            <a:ext cx="12893668" cy="1698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538"/>
              </a:lnSpc>
            </a:pPr>
            <a:r>
              <a:rPr lang="en-US" sz="3241">
                <a:solidFill>
                  <a:srgbClr val="000000"/>
                </a:solidFill>
                <a:latin typeface="Open Sans Bold"/>
              </a:rPr>
              <a:t>Quando nos deparamos com situações online que nos deixam </a:t>
            </a:r>
            <a:r>
              <a:rPr lang="en-US" sz="3241">
                <a:solidFill>
                  <a:srgbClr val="F05261"/>
                </a:solidFill>
                <a:latin typeface="Open Sans Bold"/>
              </a:rPr>
              <a:t>desconfortáveis</a:t>
            </a:r>
            <a:r>
              <a:rPr lang="en-US" sz="3241">
                <a:solidFill>
                  <a:srgbClr val="000000"/>
                </a:solidFill>
                <a:latin typeface="Open Sans Bold"/>
              </a:rPr>
              <a:t>, devemos </a:t>
            </a:r>
            <a:r>
              <a:rPr lang="en-US" sz="3241">
                <a:solidFill>
                  <a:srgbClr val="F05261"/>
                </a:solidFill>
                <a:latin typeface="Open Sans Bold"/>
              </a:rPr>
              <a:t>comunicar</a:t>
            </a:r>
            <a:r>
              <a:rPr lang="en-US" sz="3241">
                <a:solidFill>
                  <a:srgbClr val="000000"/>
                </a:solidFill>
                <a:latin typeface="Open Sans Bold"/>
              </a:rPr>
              <a:t> aos nossos</a:t>
            </a:r>
            <a:r>
              <a:rPr lang="en-US" sz="3241">
                <a:solidFill>
                  <a:srgbClr val="F05261"/>
                </a:solidFill>
                <a:latin typeface="Open Sans Bold"/>
              </a:rPr>
              <a:t> pais</a:t>
            </a:r>
            <a:r>
              <a:rPr lang="en-US" sz="3241">
                <a:solidFill>
                  <a:srgbClr val="000000"/>
                </a:solidFill>
                <a:latin typeface="Open Sans Bold"/>
              </a:rPr>
              <a:t> ou outro adulto de confiança.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415972" y="4712359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sz="8180">
                <a:solidFill>
                  <a:srgbClr val="975AB6"/>
                </a:solidFill>
                <a:latin typeface="Glacial Indifference Bold"/>
              </a:rPr>
              <a:t>Até a Próxima!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DAGBSvxnjPI</dc:identifier>
  <dcterms:modified xsi:type="dcterms:W3CDTF">2011-08-01T06:04:30Z</dcterms:modified>
  <cp:revision>1</cp:revision>
  <dc:title>Intervenção #07 - Bom ou Ruim? Minhas Experiências</dc:title>
</cp:coreProperties>
</file>